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257" r:id="rId2"/>
    <p:sldId id="286" r:id="rId3"/>
    <p:sldId id="285" r:id="rId4"/>
    <p:sldId id="287" r:id="rId5"/>
    <p:sldId id="288" r:id="rId6"/>
    <p:sldId id="289" r:id="rId7"/>
    <p:sldId id="291" r:id="rId8"/>
    <p:sldId id="290" r:id="rId9"/>
    <p:sldId id="292" r:id="rId10"/>
    <p:sldId id="293" r:id="rId11"/>
    <p:sldId id="271" r:id="rId12"/>
    <p:sldId id="275" r:id="rId13"/>
    <p:sldId id="272" r:id="rId14"/>
    <p:sldId id="262" r:id="rId15"/>
    <p:sldId id="301" r:id="rId16"/>
    <p:sldId id="263" r:id="rId17"/>
    <p:sldId id="264" r:id="rId18"/>
    <p:sldId id="265" r:id="rId19"/>
    <p:sldId id="267" r:id="rId20"/>
    <p:sldId id="303" r:id="rId21"/>
    <p:sldId id="302" r:id="rId22"/>
    <p:sldId id="297" r:id="rId23"/>
    <p:sldId id="298" r:id="rId24"/>
    <p:sldId id="299" r:id="rId25"/>
    <p:sldId id="300" r:id="rId26"/>
    <p:sldId id="304" r:id="rId27"/>
    <p:sldId id="323" r:id="rId28"/>
    <p:sldId id="313" r:id="rId29"/>
    <p:sldId id="305" r:id="rId30"/>
    <p:sldId id="314" r:id="rId31"/>
    <p:sldId id="321" r:id="rId32"/>
    <p:sldId id="315" r:id="rId33"/>
    <p:sldId id="317" r:id="rId34"/>
    <p:sldId id="318" r:id="rId35"/>
    <p:sldId id="322" r:id="rId36"/>
    <p:sldId id="319" r:id="rId37"/>
    <p:sldId id="326" r:id="rId38"/>
    <p:sldId id="324" r:id="rId39"/>
    <p:sldId id="278" r:id="rId40"/>
    <p:sldId id="327" r:id="rId41"/>
    <p:sldId id="328" r:id="rId42"/>
    <p:sldId id="329" r:id="rId43"/>
    <p:sldId id="330"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A7D00"/>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0" d="100"/>
          <a:sy n="60" d="100"/>
        </p:scale>
        <p:origin x="-786" y="-30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E5E61FC-ED04-4883-8BE6-8EBDC1EE6891}" type="datetimeFigureOut">
              <a:rPr lang="en-US" smtClean="0"/>
              <a:t>5/12/2013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F6E7CAC-28E5-4D2F-99BF-31EEA109188D}" type="slidenum">
              <a:rPr lang="en-US" smtClean="0"/>
              <a:t>‹#›</a:t>
            </a:fld>
            <a:endParaRPr lang="en-US"/>
          </a:p>
        </p:txBody>
      </p:sp>
    </p:spTree>
    <p:extLst>
      <p:ext uri="{BB962C8B-B14F-4D97-AF65-F5344CB8AC3E}">
        <p14:creationId xmlns:p14="http://schemas.microsoft.com/office/powerpoint/2010/main" val="41390971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4D23644-F2D8-42AF-88B9-D66A06B9382B}" type="slidenum">
              <a:rPr lang="en-US" smtClean="0"/>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4D23644-F2D8-42AF-88B9-D66A06B9382B}" type="slidenum">
              <a:rPr lang="en-US" smtClean="0"/>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4D23644-F2D8-42AF-88B9-D66A06B9382B}" type="slidenum">
              <a:rPr lang="en-US" smtClean="0"/>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4D23644-F2D8-42AF-88B9-D66A06B9382B}" type="slidenum">
              <a:rPr lang="en-US" smtClean="0"/>
              <a:pPr/>
              <a:t>10</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4D23644-F2D8-42AF-88B9-D66A06B9382B}" type="slidenum">
              <a:rPr lang="en-US" smtClean="0"/>
              <a:pPr/>
              <a:t>11</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4D23644-F2D8-42AF-88B9-D66A06B9382B}" type="slidenum">
              <a:rPr lang="en-US" smtClean="0"/>
              <a:pPr/>
              <a:t>12</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4D23644-F2D8-42AF-88B9-D66A06B9382B}" type="slidenum">
              <a:rPr lang="en-US" smtClean="0"/>
              <a:pPr/>
              <a:t>13</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4D23644-F2D8-42AF-88B9-D66A06B9382B}" type="slidenum">
              <a:rPr lang="en-US" smtClean="0"/>
              <a:pPr/>
              <a:t>28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4D23644-F2D8-42AF-88B9-D66A06B9382B}" type="slidenum">
              <a:rPr lang="en-US" smtClean="0"/>
              <a:pPr/>
              <a:t>29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4D23644-F2D8-42AF-88B9-D66A06B9382B}" type="slidenum">
              <a:rPr lang="en-US" smtClean="0"/>
              <a:pPr/>
              <a:t>30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4D23644-F2D8-42AF-88B9-D66A06B9382B}" type="slidenum">
              <a:rPr lang="en-US" smtClean="0"/>
              <a:pPr/>
              <a:t>31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4D23644-F2D8-42AF-88B9-D66A06B9382B}" type="slidenum">
              <a:rPr lang="en-US" smtClean="0"/>
              <a:pPr/>
              <a:t>32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4D23644-F2D8-42AF-88B9-D66A06B9382B}" type="slidenum">
              <a:rPr lang="en-US" smtClean="0"/>
              <a:pPr/>
              <a:t>33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4D23644-F2D8-42AF-88B9-D66A06B9382B}" type="slidenum">
              <a:rPr lang="en-US" smtClean="0"/>
              <a:pPr/>
              <a:t>34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4D23644-F2D8-42AF-88B9-D66A06B9382B}" type="slidenum">
              <a:rPr lang="en-US" smtClean="0"/>
              <a:pPr/>
              <a:t>35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4D23644-F2D8-42AF-88B9-D66A06B9382B}" type="slidenum">
              <a:rPr lang="en-US" smtClean="0"/>
              <a:pPr/>
              <a:t>36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en-US" sz="1200" kern="1200" dirty="0" smtClean="0">
                <a:solidFill>
                  <a:schemeClr val="tx1"/>
                </a:solidFill>
                <a:latin typeface="+mn-lt"/>
                <a:ea typeface="+mn-ea"/>
                <a:cs typeface="+mn-cs"/>
              </a:rPr>
              <a:t>Forgiveness</a:t>
            </a:r>
          </a:p>
          <a:p>
            <a:pPr lvl="1"/>
            <a:r>
              <a:rPr lang="en-US" sz="1200" kern="1200" dirty="0" smtClean="0">
                <a:solidFill>
                  <a:schemeClr val="tx1"/>
                </a:solidFill>
                <a:latin typeface="+mn-lt"/>
                <a:ea typeface="+mn-ea"/>
                <a:cs typeface="+mn-cs"/>
              </a:rPr>
              <a:t>40:2  Speak tenderly to Jerusalem, and cry to her that her warfare is ended, that her iniquity is pardoned, that she has received from the LORD's hand double for all her sins.</a:t>
            </a:r>
          </a:p>
          <a:p>
            <a:pPr lvl="1"/>
            <a:r>
              <a:rPr lang="en-US" sz="1200" kern="1200" dirty="0" smtClean="0">
                <a:solidFill>
                  <a:schemeClr val="tx1"/>
                </a:solidFill>
                <a:latin typeface="+mn-lt"/>
                <a:ea typeface="+mn-ea"/>
                <a:cs typeface="+mn-cs"/>
              </a:rPr>
              <a:t>42:18-25—God addresses Israel’s sin</a:t>
            </a:r>
          </a:p>
          <a:p>
            <a:pPr lvl="1"/>
            <a:r>
              <a:rPr lang="en-US" sz="1200" kern="1200" dirty="0" smtClean="0">
                <a:solidFill>
                  <a:schemeClr val="tx1"/>
                </a:solidFill>
                <a:latin typeface="+mn-lt"/>
                <a:ea typeface="+mn-ea"/>
                <a:cs typeface="+mn-cs"/>
              </a:rPr>
              <a:t>43:22-28—God addresses Israel’s sin.  Sins that</a:t>
            </a:r>
            <a:r>
              <a:rPr lang="en-US" sz="1200" kern="1200" baseline="0" dirty="0" smtClean="0">
                <a:solidFill>
                  <a:schemeClr val="tx1"/>
                </a:solidFill>
                <a:latin typeface="+mn-lt"/>
                <a:ea typeface="+mn-ea"/>
                <a:cs typeface="+mn-cs"/>
              </a:rPr>
              <a:t> led to BC are forgiven in 40;1-2; sins of BC are under consideration here.</a:t>
            </a:r>
          </a:p>
          <a:p>
            <a:pPr lvl="1"/>
            <a:r>
              <a:rPr lang="en-US" sz="1200" kern="1200" baseline="0" dirty="0" smtClean="0">
                <a:solidFill>
                  <a:schemeClr val="tx1"/>
                </a:solidFill>
                <a:latin typeface="+mn-lt"/>
                <a:ea typeface="+mn-ea"/>
                <a:cs typeface="+mn-cs"/>
              </a:rPr>
              <a:t>44:22: God has forgiven them, sins are a like a mist,  calls them to return to me.</a:t>
            </a:r>
          </a:p>
          <a:p>
            <a:pPr lvl="1"/>
            <a:r>
              <a:rPr lang="en-US" sz="1200" kern="1200" baseline="0" dirty="0" smtClean="0">
                <a:solidFill>
                  <a:schemeClr val="tx1"/>
                </a:solidFill>
                <a:latin typeface="+mn-lt"/>
                <a:ea typeface="+mn-ea"/>
                <a:cs typeface="+mn-cs"/>
              </a:rPr>
              <a:t>48:1-11—God now sees that their sins are permanent and deep.  He forgives those sins:  48:9a: for my name’s sake I defer my anger…I may not cut you off.</a:t>
            </a:r>
            <a:endParaRPr lang="en-US" sz="1200" kern="1200" dirty="0" smtClean="0">
              <a:solidFill>
                <a:schemeClr val="tx1"/>
              </a:solidFill>
              <a:latin typeface="+mn-lt"/>
              <a:ea typeface="+mn-ea"/>
              <a:cs typeface="+mn-cs"/>
            </a:endParaRPr>
          </a:p>
          <a:p>
            <a:pPr lvl="1"/>
            <a:r>
              <a:rPr lang="en-US" sz="1200" kern="1200" dirty="0" smtClean="0">
                <a:solidFill>
                  <a:schemeClr val="tx1"/>
                </a:solidFill>
                <a:latin typeface="+mn-lt"/>
                <a:ea typeface="+mn-ea"/>
                <a:cs typeface="+mn-cs"/>
              </a:rPr>
              <a:t>53—reason God will forgive.  God realizes that there must be some other basis for forgiving</a:t>
            </a:r>
            <a:r>
              <a:rPr lang="en-US" sz="1200" kern="1200" baseline="0" dirty="0" smtClean="0">
                <a:solidFill>
                  <a:schemeClr val="tx1"/>
                </a:solidFill>
                <a:latin typeface="+mn-lt"/>
                <a:ea typeface="+mn-ea"/>
                <a:cs typeface="+mn-cs"/>
              </a:rPr>
              <a:t> sin than the obedience and return of the people.</a:t>
            </a:r>
            <a:endParaRPr lang="en-US" sz="1200" kern="1200" dirty="0" smtClean="0">
              <a:solidFill>
                <a:schemeClr val="tx1"/>
              </a:solidFill>
              <a:latin typeface="+mn-lt"/>
              <a:ea typeface="+mn-ea"/>
              <a:cs typeface="+mn-cs"/>
            </a:endParaRPr>
          </a:p>
          <a:p>
            <a:pPr lvl="1"/>
            <a:r>
              <a:rPr lang="en-US" sz="1200" kern="1200" dirty="0" smtClean="0">
                <a:solidFill>
                  <a:schemeClr val="tx1"/>
                </a:solidFill>
                <a:latin typeface="+mn-lt"/>
                <a:ea typeface="+mn-ea"/>
                <a:cs typeface="+mn-cs"/>
              </a:rPr>
              <a:t>God makes a covenant—55:3  Incline your ear, and come to me; hear, that your soul may live; and I will make with you an everlasting covenant, my steadfast, sure love for David.</a:t>
            </a:r>
          </a:p>
          <a:p>
            <a:pPr lvl="1"/>
            <a:r>
              <a:rPr lang="en-US" sz="1200" kern="1200" dirty="0" smtClean="0">
                <a:solidFill>
                  <a:schemeClr val="tx1"/>
                </a:solidFill>
                <a:latin typeface="+mn-lt"/>
                <a:ea typeface="+mn-ea"/>
                <a:cs typeface="+mn-cs"/>
              </a:rPr>
              <a:t>55:7</a:t>
            </a:r>
          </a:p>
          <a:p>
            <a:pPr lvl="1"/>
            <a:endParaRPr lang="en-US" sz="1200" kern="1200" dirty="0" smtClean="0">
              <a:solidFill>
                <a:schemeClr val="tx1"/>
              </a:solidFill>
              <a:latin typeface="+mn-lt"/>
              <a:ea typeface="+mn-ea"/>
              <a:cs typeface="+mn-cs"/>
            </a:endParaRPr>
          </a:p>
          <a:p>
            <a:pPr lvl="1"/>
            <a:r>
              <a:rPr lang="en-US" sz="1200" kern="1200" dirty="0" smtClean="0">
                <a:solidFill>
                  <a:schemeClr val="tx1"/>
                </a:solidFill>
                <a:latin typeface="+mn-lt"/>
                <a:ea typeface="+mn-ea"/>
                <a:cs typeface="+mn-cs"/>
              </a:rPr>
              <a:t>Harsh sections are about sin</a:t>
            </a:r>
            <a:r>
              <a:rPr lang="en-US" sz="1200" kern="1200" baseline="0" dirty="0" smtClean="0">
                <a:solidFill>
                  <a:schemeClr val="tx1"/>
                </a:solidFill>
                <a:latin typeface="+mn-lt"/>
                <a:ea typeface="+mn-ea"/>
                <a:cs typeface="+mn-cs"/>
              </a:rPr>
              <a:t> 42:18-25; 43:22-28; 48:1-11 (Israel is not honest)</a:t>
            </a:r>
            <a:endParaRPr lang="en-US" sz="1200" kern="1200" dirty="0" smtClean="0">
              <a:solidFill>
                <a:schemeClr val="tx1"/>
              </a:solidFill>
              <a:latin typeface="+mn-lt"/>
              <a:ea typeface="+mn-ea"/>
              <a:cs typeface="+mn-cs"/>
            </a:endParaRPr>
          </a:p>
          <a:p>
            <a:pPr lvl="1"/>
            <a:endParaRPr lang="en-US" sz="1200" kern="1200" dirty="0" smtClean="0">
              <a:solidFill>
                <a:schemeClr val="tx1"/>
              </a:solidFill>
              <a:latin typeface="+mn-lt"/>
              <a:ea typeface="+mn-ea"/>
              <a:cs typeface="+mn-cs"/>
            </a:endParaRPr>
          </a:p>
          <a:p>
            <a:pPr lvl="1"/>
            <a:endParaRPr lang="en-US" sz="1200" kern="1200" dirty="0" smtClean="0">
              <a:solidFill>
                <a:schemeClr val="tx1"/>
              </a:solidFill>
              <a:latin typeface="+mn-lt"/>
              <a:ea typeface="+mn-ea"/>
              <a:cs typeface="+mn-cs"/>
            </a:endParaRPr>
          </a:p>
          <a:p>
            <a:pPr lvl="1"/>
            <a:endParaRPr lang="en-US" sz="1200" kern="1200" dirty="0" smtClean="0">
              <a:solidFill>
                <a:schemeClr val="tx1"/>
              </a:solidFill>
              <a:latin typeface="+mn-lt"/>
              <a:ea typeface="+mn-ea"/>
              <a:cs typeface="+mn-cs"/>
            </a:endParaRPr>
          </a:p>
          <a:p>
            <a:pPr lvl="1"/>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4D23644-F2D8-42AF-88B9-D66A06B9382B}" type="slidenum">
              <a:rPr lang="en-US" smtClean="0"/>
              <a:pPr/>
              <a:t>37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en-US" sz="1200" kern="1200" dirty="0" smtClean="0">
                <a:solidFill>
                  <a:schemeClr val="tx1"/>
                </a:solidFill>
                <a:latin typeface="+mn-lt"/>
                <a:ea typeface="+mn-ea"/>
                <a:cs typeface="+mn-cs"/>
              </a:rPr>
              <a:t>Forgiveness</a:t>
            </a:r>
          </a:p>
          <a:p>
            <a:pPr lvl="1"/>
            <a:r>
              <a:rPr lang="en-US" sz="1200" kern="1200" dirty="0" smtClean="0">
                <a:solidFill>
                  <a:schemeClr val="tx1"/>
                </a:solidFill>
                <a:latin typeface="+mn-lt"/>
                <a:ea typeface="+mn-ea"/>
                <a:cs typeface="+mn-cs"/>
              </a:rPr>
              <a:t>40:2  Speak tenderly to Jerusalem, and cry to her that her warfare is ended, that her iniquity is pardoned, that she has received from the LORD's hand double for all her sins.</a:t>
            </a:r>
          </a:p>
          <a:p>
            <a:pPr lvl="1"/>
            <a:r>
              <a:rPr lang="en-US" sz="1200" kern="1200" dirty="0" smtClean="0">
                <a:solidFill>
                  <a:schemeClr val="tx1"/>
                </a:solidFill>
                <a:latin typeface="+mn-lt"/>
                <a:ea typeface="+mn-ea"/>
                <a:cs typeface="+mn-cs"/>
              </a:rPr>
              <a:t>42:18-25—God addresses Israel’s sin</a:t>
            </a:r>
          </a:p>
          <a:p>
            <a:pPr lvl="1"/>
            <a:r>
              <a:rPr lang="en-US" sz="1200" kern="1200" dirty="0" smtClean="0">
                <a:solidFill>
                  <a:schemeClr val="tx1"/>
                </a:solidFill>
                <a:latin typeface="+mn-lt"/>
                <a:ea typeface="+mn-ea"/>
                <a:cs typeface="+mn-cs"/>
              </a:rPr>
              <a:t>43:22-28—God addresses Israel’s sin.  Sins that</a:t>
            </a:r>
            <a:r>
              <a:rPr lang="en-US" sz="1200" kern="1200" baseline="0" dirty="0" smtClean="0">
                <a:solidFill>
                  <a:schemeClr val="tx1"/>
                </a:solidFill>
                <a:latin typeface="+mn-lt"/>
                <a:ea typeface="+mn-ea"/>
                <a:cs typeface="+mn-cs"/>
              </a:rPr>
              <a:t> led to BC are forgiven in 40;1-2; sins of BC are under consideration here.</a:t>
            </a:r>
          </a:p>
          <a:p>
            <a:pPr lvl="1"/>
            <a:r>
              <a:rPr lang="en-US" sz="1200" kern="1200" baseline="0" dirty="0" smtClean="0">
                <a:solidFill>
                  <a:schemeClr val="tx1"/>
                </a:solidFill>
                <a:latin typeface="+mn-lt"/>
                <a:ea typeface="+mn-ea"/>
                <a:cs typeface="+mn-cs"/>
              </a:rPr>
              <a:t>44:22: God has forgiven them, sins are a like a mist,  calls them to return to me.</a:t>
            </a:r>
          </a:p>
          <a:p>
            <a:pPr lvl="1"/>
            <a:r>
              <a:rPr lang="en-US" sz="1200" kern="1200" baseline="0" dirty="0" smtClean="0">
                <a:solidFill>
                  <a:schemeClr val="tx1"/>
                </a:solidFill>
                <a:latin typeface="+mn-lt"/>
                <a:ea typeface="+mn-ea"/>
                <a:cs typeface="+mn-cs"/>
              </a:rPr>
              <a:t>48:1-11—God now sees that their sins are permanent and deep.  He forgives those sins:  48:9a: for my name’s sake I defer my anger…I may not cut you off.</a:t>
            </a:r>
            <a:endParaRPr lang="en-US" sz="1200" kern="1200" dirty="0" smtClean="0">
              <a:solidFill>
                <a:schemeClr val="tx1"/>
              </a:solidFill>
              <a:latin typeface="+mn-lt"/>
              <a:ea typeface="+mn-ea"/>
              <a:cs typeface="+mn-cs"/>
            </a:endParaRPr>
          </a:p>
          <a:p>
            <a:pPr lvl="1"/>
            <a:r>
              <a:rPr lang="en-US" sz="1200" kern="1200" dirty="0" smtClean="0">
                <a:solidFill>
                  <a:schemeClr val="tx1"/>
                </a:solidFill>
                <a:latin typeface="+mn-lt"/>
                <a:ea typeface="+mn-ea"/>
                <a:cs typeface="+mn-cs"/>
              </a:rPr>
              <a:t>53—reason God will forgive.  God realizes that there must be some other basis for forgiving</a:t>
            </a:r>
            <a:r>
              <a:rPr lang="en-US" sz="1200" kern="1200" baseline="0" dirty="0" smtClean="0">
                <a:solidFill>
                  <a:schemeClr val="tx1"/>
                </a:solidFill>
                <a:latin typeface="+mn-lt"/>
                <a:ea typeface="+mn-ea"/>
                <a:cs typeface="+mn-cs"/>
              </a:rPr>
              <a:t> sin than the obedience and return of the people.</a:t>
            </a:r>
            <a:endParaRPr lang="en-US" sz="1200" kern="1200" dirty="0" smtClean="0">
              <a:solidFill>
                <a:schemeClr val="tx1"/>
              </a:solidFill>
              <a:latin typeface="+mn-lt"/>
              <a:ea typeface="+mn-ea"/>
              <a:cs typeface="+mn-cs"/>
            </a:endParaRPr>
          </a:p>
          <a:p>
            <a:pPr lvl="1"/>
            <a:r>
              <a:rPr lang="en-US" sz="1200" kern="1200" dirty="0" smtClean="0">
                <a:solidFill>
                  <a:schemeClr val="tx1"/>
                </a:solidFill>
                <a:latin typeface="+mn-lt"/>
                <a:ea typeface="+mn-ea"/>
                <a:cs typeface="+mn-cs"/>
              </a:rPr>
              <a:t>God makes a covenant—55:3  Incline your ear, and come to me; hear, that your soul may live; and I will make with you an everlasting covenant, my steadfast, sure love for David.</a:t>
            </a:r>
          </a:p>
          <a:p>
            <a:pPr lvl="1"/>
            <a:r>
              <a:rPr lang="en-US" sz="1200" kern="1200" dirty="0" smtClean="0">
                <a:solidFill>
                  <a:schemeClr val="tx1"/>
                </a:solidFill>
                <a:latin typeface="+mn-lt"/>
                <a:ea typeface="+mn-ea"/>
                <a:cs typeface="+mn-cs"/>
              </a:rPr>
              <a:t>55:7</a:t>
            </a:r>
          </a:p>
          <a:p>
            <a:pPr lvl="1"/>
            <a:endParaRPr lang="en-US" sz="1200" kern="1200" dirty="0" smtClean="0">
              <a:solidFill>
                <a:schemeClr val="tx1"/>
              </a:solidFill>
              <a:latin typeface="+mn-lt"/>
              <a:ea typeface="+mn-ea"/>
              <a:cs typeface="+mn-cs"/>
            </a:endParaRPr>
          </a:p>
          <a:p>
            <a:pPr lvl="1"/>
            <a:r>
              <a:rPr lang="en-US" sz="1200" kern="1200" dirty="0" smtClean="0">
                <a:solidFill>
                  <a:schemeClr val="tx1"/>
                </a:solidFill>
                <a:latin typeface="+mn-lt"/>
                <a:ea typeface="+mn-ea"/>
                <a:cs typeface="+mn-cs"/>
              </a:rPr>
              <a:t>Harsh sections are about sin</a:t>
            </a:r>
            <a:r>
              <a:rPr lang="en-US" sz="1200" kern="1200" baseline="0" dirty="0" smtClean="0">
                <a:solidFill>
                  <a:schemeClr val="tx1"/>
                </a:solidFill>
                <a:latin typeface="+mn-lt"/>
                <a:ea typeface="+mn-ea"/>
                <a:cs typeface="+mn-cs"/>
              </a:rPr>
              <a:t> 42:18-25; 43:22-28; 48:1-11 (Israel is not honest)</a:t>
            </a:r>
            <a:endParaRPr lang="en-US" sz="1200" kern="1200" dirty="0" smtClean="0">
              <a:solidFill>
                <a:schemeClr val="tx1"/>
              </a:solidFill>
              <a:latin typeface="+mn-lt"/>
              <a:ea typeface="+mn-ea"/>
              <a:cs typeface="+mn-cs"/>
            </a:endParaRPr>
          </a:p>
          <a:p>
            <a:pPr lvl="1"/>
            <a:endParaRPr lang="en-US" sz="1200" kern="1200" dirty="0" smtClean="0">
              <a:solidFill>
                <a:schemeClr val="tx1"/>
              </a:solidFill>
              <a:latin typeface="+mn-lt"/>
              <a:ea typeface="+mn-ea"/>
              <a:cs typeface="+mn-cs"/>
            </a:endParaRPr>
          </a:p>
          <a:p>
            <a:pPr lvl="1"/>
            <a:endParaRPr lang="en-US" sz="1200" kern="1200" dirty="0" smtClean="0">
              <a:solidFill>
                <a:schemeClr val="tx1"/>
              </a:solidFill>
              <a:latin typeface="+mn-lt"/>
              <a:ea typeface="+mn-ea"/>
              <a:cs typeface="+mn-cs"/>
            </a:endParaRPr>
          </a:p>
          <a:p>
            <a:pPr lvl="1"/>
            <a:endParaRPr lang="en-US" sz="1200" kern="1200" dirty="0" smtClean="0">
              <a:solidFill>
                <a:schemeClr val="tx1"/>
              </a:solidFill>
              <a:latin typeface="+mn-lt"/>
              <a:ea typeface="+mn-ea"/>
              <a:cs typeface="+mn-cs"/>
            </a:endParaRPr>
          </a:p>
          <a:p>
            <a:pPr lvl="1"/>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4D23644-F2D8-42AF-88B9-D66A06B9382B}" type="slidenum">
              <a:rPr lang="en-US" smtClean="0"/>
              <a:pPr/>
              <a:t>38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lvl="0"/>
            <a:r>
              <a:rPr lang="en-US" sz="1200" b="1" u="sng" kern="1200" dirty="0" smtClean="0">
                <a:solidFill>
                  <a:schemeClr val="tx1"/>
                </a:solidFill>
                <a:latin typeface="+mn-lt"/>
                <a:ea typeface="+mn-ea"/>
                <a:cs typeface="+mn-cs"/>
              </a:rPr>
              <a:t>If the sin of the people caused exile, what will you do?</a:t>
            </a:r>
          </a:p>
          <a:p>
            <a:pPr marL="228600" lvl="0" indent="-228600">
              <a:buAutoNum type="arabicPeriod"/>
            </a:pPr>
            <a:r>
              <a:rPr lang="en-US" sz="1200" kern="1200" dirty="0" smtClean="0">
                <a:solidFill>
                  <a:schemeClr val="tx1"/>
                </a:solidFill>
                <a:latin typeface="+mn-lt"/>
                <a:ea typeface="+mn-ea"/>
                <a:cs typeface="+mn-cs"/>
              </a:rPr>
              <a:t>Pardons Sin:  40:2--Speak tenderly to Jerusalem, and cry to her, that her warfare is ended, that her iniquity is pardoned, that she has received from the Lord's hand double for all her sins</a:t>
            </a:r>
          </a:p>
          <a:p>
            <a:pPr marL="228600" lvl="0" indent="-228600">
              <a:buAutoNum type="arabicPeriod"/>
            </a:pPr>
            <a:r>
              <a:rPr lang="en-US" sz="1200" kern="1200" dirty="0" smtClean="0">
                <a:solidFill>
                  <a:schemeClr val="tx1"/>
                </a:solidFill>
                <a:latin typeface="+mn-lt"/>
                <a:ea typeface="+mn-ea"/>
                <a:cs typeface="+mn-cs"/>
              </a:rPr>
              <a:t>Forgets Sin:  43:25--I, I am He who blots out your transgressions for my own sake, &amp; I will not remember your sins.</a:t>
            </a:r>
          </a:p>
          <a:p>
            <a:pPr marL="228600" lvl="0" indent="-228600">
              <a:buAutoNum type="arabicPeriod"/>
            </a:pPr>
            <a:r>
              <a:rPr lang="en-US" sz="1200" kern="1200" dirty="0" smtClean="0">
                <a:solidFill>
                  <a:schemeClr val="tx1"/>
                </a:solidFill>
                <a:latin typeface="+mn-lt"/>
                <a:ea typeface="+mn-ea"/>
                <a:cs typeface="+mn-cs"/>
              </a:rPr>
              <a:t>Proclamation of Salvation:  54:7-10.</a:t>
            </a:r>
          </a:p>
          <a:p>
            <a:pPr marL="228600" lvl="0" indent="-228600"/>
            <a:r>
              <a:rPr lang="en-US" sz="1200" u="sng" kern="1200" dirty="0" smtClean="0">
                <a:solidFill>
                  <a:schemeClr val="tx1"/>
                </a:solidFill>
                <a:latin typeface="+mn-lt"/>
                <a:ea typeface="+mn-ea"/>
                <a:cs typeface="+mn-cs"/>
              </a:rPr>
              <a:t>Three elements</a:t>
            </a:r>
          </a:p>
          <a:p>
            <a:pPr marL="228600" lvl="0" indent="-228600">
              <a:buAutoNum type="arabicPeriod"/>
            </a:pPr>
            <a:r>
              <a:rPr lang="en-US" sz="1200" kern="1200" dirty="0" smtClean="0">
                <a:solidFill>
                  <a:schemeClr val="tx1"/>
                </a:solidFill>
                <a:latin typeface="+mn-lt"/>
                <a:ea typeface="+mn-ea"/>
                <a:cs typeface="+mn-cs"/>
              </a:rPr>
              <a:t>Mostly </a:t>
            </a:r>
            <a:r>
              <a:rPr lang="en-US" sz="1200" kern="1200" dirty="0" err="1" smtClean="0">
                <a:solidFill>
                  <a:schemeClr val="tx1"/>
                </a:solidFill>
                <a:latin typeface="+mn-lt"/>
                <a:ea typeface="+mn-ea"/>
                <a:cs typeface="+mn-cs"/>
              </a:rPr>
              <a:t>th</a:t>
            </a:r>
            <a:r>
              <a:rPr lang="en-US" sz="1200" kern="1200" dirty="0" smtClean="0">
                <a:solidFill>
                  <a:schemeClr val="tx1"/>
                </a:solidFill>
                <a:latin typeface="+mn-lt"/>
                <a:ea typeface="+mn-ea"/>
                <a:cs typeface="+mn-cs"/>
              </a:rPr>
              <a:t> LRD referred to as Savior or Redeemer</a:t>
            </a:r>
          </a:p>
          <a:p>
            <a:pPr marL="228600" lvl="0" indent="-228600">
              <a:buAutoNum type="arabicPeriod"/>
            </a:pPr>
            <a:r>
              <a:rPr lang="en-US" sz="1200" kern="1200" dirty="0" smtClean="0">
                <a:solidFill>
                  <a:schemeClr val="tx1"/>
                </a:solidFill>
                <a:latin typeface="+mn-lt"/>
                <a:ea typeface="+mn-ea"/>
                <a:cs typeface="+mn-cs"/>
              </a:rPr>
              <a:t>Redemption/Salvation as a reference to delivery from exile</a:t>
            </a:r>
          </a:p>
          <a:p>
            <a:pPr marL="228600" lvl="0" indent="-228600">
              <a:buAutoNum type="arabicPeriod"/>
            </a:pPr>
            <a:r>
              <a:rPr lang="en-US" sz="1200" kern="1200" dirty="0" smtClean="0">
                <a:solidFill>
                  <a:schemeClr val="tx1"/>
                </a:solidFill>
                <a:latin typeface="+mn-lt"/>
                <a:ea typeface="+mn-ea"/>
                <a:cs typeface="+mn-cs"/>
              </a:rPr>
              <a:t>Redemption/Salvation as a reference to an all embracing relationship w/ God (more in NT sense of </a:t>
            </a:r>
            <a:r>
              <a:rPr lang="en-US" sz="1200" kern="1200" dirty="0" err="1" smtClean="0">
                <a:solidFill>
                  <a:schemeClr val="tx1"/>
                </a:solidFill>
                <a:latin typeface="+mn-lt"/>
                <a:ea typeface="+mn-ea"/>
                <a:cs typeface="+mn-cs"/>
              </a:rPr>
              <a:t>sal</a:t>
            </a:r>
            <a:r>
              <a:rPr lang="en-US" sz="1200" kern="1200" dirty="0" smtClean="0">
                <a:solidFill>
                  <a:schemeClr val="tx1"/>
                </a:solidFill>
                <a:latin typeface="+mn-lt"/>
                <a:ea typeface="+mn-ea"/>
                <a:cs typeface="+mn-cs"/>
              </a:rPr>
              <a:t>).  See bold below.</a:t>
            </a:r>
          </a:p>
          <a:p>
            <a:pPr marL="228600" lvl="0" indent="-228600"/>
            <a:r>
              <a:rPr lang="en-US" sz="1200" u="sng" kern="1200" dirty="0" smtClean="0">
                <a:solidFill>
                  <a:schemeClr val="tx1"/>
                </a:solidFill>
                <a:latin typeface="+mn-lt"/>
                <a:ea typeface="+mn-ea"/>
                <a:cs typeface="+mn-cs"/>
              </a:rPr>
              <a:t>Passages</a:t>
            </a:r>
            <a:endParaRPr lang="en-US" u="sng" dirty="0" smtClean="0"/>
          </a:p>
          <a:p>
            <a:pPr marL="228600" lvl="0" indent="-228600"/>
            <a:r>
              <a:rPr lang="en-US" sz="1200" kern="1200" dirty="0" smtClean="0">
                <a:solidFill>
                  <a:schemeClr val="tx1"/>
                </a:solidFill>
                <a:latin typeface="+mn-lt"/>
                <a:ea typeface="+mn-ea"/>
                <a:cs typeface="+mn-cs"/>
              </a:rPr>
              <a:t>43:3--I am </a:t>
            </a:r>
            <a:r>
              <a:rPr lang="en-US" sz="1200" kern="1200" dirty="0" err="1" smtClean="0">
                <a:solidFill>
                  <a:schemeClr val="tx1"/>
                </a:solidFill>
                <a:latin typeface="+mn-lt"/>
                <a:ea typeface="+mn-ea"/>
                <a:cs typeface="+mn-cs"/>
              </a:rPr>
              <a:t>th</a:t>
            </a:r>
            <a:r>
              <a:rPr lang="en-US" sz="1200" kern="1200" dirty="0" smtClean="0">
                <a:solidFill>
                  <a:schemeClr val="tx1"/>
                </a:solidFill>
                <a:latin typeface="+mn-lt"/>
                <a:ea typeface="+mn-ea"/>
                <a:cs typeface="+mn-cs"/>
              </a:rPr>
              <a:t> LRD yr G, </a:t>
            </a:r>
            <a:r>
              <a:rPr lang="en-US" sz="1200" kern="1200" dirty="0" err="1" smtClean="0">
                <a:solidFill>
                  <a:schemeClr val="tx1"/>
                </a:solidFill>
                <a:latin typeface="+mn-lt"/>
                <a:ea typeface="+mn-ea"/>
                <a:cs typeface="+mn-cs"/>
              </a:rPr>
              <a:t>th</a:t>
            </a:r>
            <a:r>
              <a:rPr lang="en-US" sz="1200" kern="1200" dirty="0" smtClean="0">
                <a:solidFill>
                  <a:schemeClr val="tx1"/>
                </a:solidFill>
                <a:latin typeface="+mn-lt"/>
                <a:ea typeface="+mn-ea"/>
                <a:cs typeface="+mn-cs"/>
              </a:rPr>
              <a:t> Holy One of I, yr Savior</a:t>
            </a:r>
          </a:p>
          <a:p>
            <a:pPr marL="228600" lvl="0" indent="-228600"/>
            <a:r>
              <a:rPr lang="en-US" sz="1200" kern="1200" dirty="0" smtClean="0">
                <a:solidFill>
                  <a:schemeClr val="tx1"/>
                </a:solidFill>
                <a:latin typeface="+mn-lt"/>
                <a:ea typeface="+mn-ea"/>
                <a:cs typeface="+mn-cs"/>
              </a:rPr>
              <a:t>43:11--I, I am </a:t>
            </a:r>
            <a:r>
              <a:rPr lang="en-US" sz="1200" kern="1200" dirty="0" err="1" smtClean="0">
                <a:solidFill>
                  <a:schemeClr val="tx1"/>
                </a:solidFill>
                <a:latin typeface="+mn-lt"/>
                <a:ea typeface="+mn-ea"/>
                <a:cs typeface="+mn-cs"/>
              </a:rPr>
              <a:t>th</a:t>
            </a:r>
            <a:r>
              <a:rPr lang="en-US" sz="1200" kern="1200" dirty="0" smtClean="0">
                <a:solidFill>
                  <a:schemeClr val="tx1"/>
                </a:solidFill>
                <a:latin typeface="+mn-lt"/>
                <a:ea typeface="+mn-ea"/>
                <a:cs typeface="+mn-cs"/>
              </a:rPr>
              <a:t> LORD &amp; besides me </a:t>
            </a:r>
            <a:r>
              <a:rPr lang="en-US" sz="1200" kern="1200" dirty="0" err="1" smtClean="0">
                <a:solidFill>
                  <a:schemeClr val="tx1"/>
                </a:solidFill>
                <a:latin typeface="+mn-lt"/>
                <a:ea typeface="+mn-ea"/>
                <a:cs typeface="+mn-cs"/>
              </a:rPr>
              <a:t>thr</a:t>
            </a:r>
            <a:r>
              <a:rPr lang="en-US" sz="1200" kern="1200" dirty="0" smtClean="0">
                <a:solidFill>
                  <a:schemeClr val="tx1"/>
                </a:solidFill>
                <a:latin typeface="+mn-lt"/>
                <a:ea typeface="+mn-ea"/>
                <a:cs typeface="+mn-cs"/>
              </a:rPr>
              <a:t> is no savior.</a:t>
            </a:r>
          </a:p>
          <a:p>
            <a:pPr marL="228600" lvl="0" indent="-228600"/>
            <a:r>
              <a:rPr lang="en-US" sz="1200" kern="1200" dirty="0" smtClean="0">
                <a:solidFill>
                  <a:schemeClr val="tx1"/>
                </a:solidFill>
                <a:latin typeface="+mn-lt"/>
                <a:ea typeface="+mn-ea"/>
                <a:cs typeface="+mn-cs"/>
              </a:rPr>
              <a:t>43:14-15--Thus sys </a:t>
            </a:r>
            <a:r>
              <a:rPr lang="en-US" sz="1200" kern="1200" dirty="0" err="1" smtClean="0">
                <a:solidFill>
                  <a:schemeClr val="tx1"/>
                </a:solidFill>
                <a:latin typeface="+mn-lt"/>
                <a:ea typeface="+mn-ea"/>
                <a:cs typeface="+mn-cs"/>
              </a:rPr>
              <a:t>th</a:t>
            </a:r>
            <a:r>
              <a:rPr lang="en-US" sz="1200" kern="1200" dirty="0" smtClean="0">
                <a:solidFill>
                  <a:schemeClr val="tx1"/>
                </a:solidFill>
                <a:latin typeface="+mn-lt"/>
                <a:ea typeface="+mn-ea"/>
                <a:cs typeface="+mn-cs"/>
              </a:rPr>
              <a:t> LRD, yr </a:t>
            </a:r>
            <a:r>
              <a:rPr lang="en-US" sz="1200" kern="1200" dirty="0" err="1" smtClean="0">
                <a:solidFill>
                  <a:schemeClr val="tx1"/>
                </a:solidFill>
                <a:latin typeface="+mn-lt"/>
                <a:ea typeface="+mn-ea"/>
                <a:cs typeface="+mn-cs"/>
              </a:rPr>
              <a:t>Redeemer,th</a:t>
            </a:r>
            <a:r>
              <a:rPr lang="en-US" sz="1200" kern="1200" dirty="0" smtClean="0">
                <a:solidFill>
                  <a:schemeClr val="tx1"/>
                </a:solidFill>
                <a:latin typeface="+mn-lt"/>
                <a:ea typeface="+mn-ea"/>
                <a:cs typeface="+mn-cs"/>
              </a:rPr>
              <a:t> Holy One of I: Fr yr sake I </a:t>
            </a:r>
            <a:r>
              <a:rPr lang="en-US" sz="1200" kern="1200" dirty="0" err="1" smtClean="0">
                <a:solidFill>
                  <a:schemeClr val="tx1"/>
                </a:solidFill>
                <a:latin typeface="+mn-lt"/>
                <a:ea typeface="+mn-ea"/>
                <a:cs typeface="+mn-cs"/>
              </a:rPr>
              <a:t>wll</a:t>
            </a:r>
            <a:r>
              <a:rPr lang="en-US" sz="1200" kern="1200" dirty="0" smtClean="0">
                <a:solidFill>
                  <a:schemeClr val="tx1"/>
                </a:solidFill>
                <a:latin typeface="+mn-lt"/>
                <a:ea typeface="+mn-ea"/>
                <a:cs typeface="+mn-cs"/>
              </a:rPr>
              <a:t> send to Babylon &amp; break </a:t>
            </a:r>
            <a:r>
              <a:rPr lang="en-US" sz="1200" kern="1200" dirty="0" err="1" smtClean="0">
                <a:solidFill>
                  <a:schemeClr val="tx1"/>
                </a:solidFill>
                <a:latin typeface="+mn-lt"/>
                <a:ea typeface="+mn-ea"/>
                <a:cs typeface="+mn-cs"/>
              </a:rPr>
              <a:t>dwn</a:t>
            </a:r>
            <a:r>
              <a:rPr lang="en-US" sz="1200" kern="1200" dirty="0" smtClean="0">
                <a:solidFill>
                  <a:schemeClr val="tx1"/>
                </a:solidFill>
                <a:latin typeface="+mn-lt"/>
                <a:ea typeface="+mn-ea"/>
                <a:cs typeface="+mn-cs"/>
              </a:rPr>
              <a:t> all </a:t>
            </a:r>
            <a:r>
              <a:rPr lang="en-US" sz="1200" kern="1200" dirty="0" err="1" smtClean="0">
                <a:solidFill>
                  <a:schemeClr val="tx1"/>
                </a:solidFill>
                <a:latin typeface="+mn-lt"/>
                <a:ea typeface="+mn-ea"/>
                <a:cs typeface="+mn-cs"/>
              </a:rPr>
              <a:t>th</a:t>
            </a:r>
            <a:r>
              <a:rPr lang="en-US" sz="1200" kern="1200" dirty="0" smtClean="0">
                <a:solidFill>
                  <a:schemeClr val="tx1"/>
                </a:solidFill>
                <a:latin typeface="+mn-lt"/>
                <a:ea typeface="+mn-ea"/>
                <a:cs typeface="+mn-cs"/>
              </a:rPr>
              <a:t> bars, &amp; </a:t>
            </a:r>
            <a:r>
              <a:rPr lang="en-US" sz="1200" kern="1200" dirty="0" err="1" smtClean="0">
                <a:solidFill>
                  <a:schemeClr val="tx1"/>
                </a:solidFill>
                <a:latin typeface="+mn-lt"/>
                <a:ea typeface="+mn-ea"/>
                <a:cs typeface="+mn-cs"/>
              </a:rPr>
              <a:t>th</a:t>
            </a:r>
            <a:r>
              <a:rPr lang="en-US" sz="1200" kern="1200" dirty="0" smtClean="0">
                <a:solidFill>
                  <a:schemeClr val="tx1"/>
                </a:solidFill>
                <a:latin typeface="+mn-lt"/>
                <a:ea typeface="+mn-ea"/>
                <a:cs typeface="+mn-cs"/>
              </a:rPr>
              <a:t> shouting of </a:t>
            </a:r>
            <a:r>
              <a:rPr lang="en-US" sz="1200" kern="1200" dirty="0" err="1" smtClean="0">
                <a:solidFill>
                  <a:schemeClr val="tx1"/>
                </a:solidFill>
                <a:latin typeface="+mn-lt"/>
                <a:ea typeface="+mn-ea"/>
                <a:cs typeface="+mn-cs"/>
              </a:rPr>
              <a:t>th</a:t>
            </a:r>
            <a:r>
              <a:rPr lang="en-US" sz="1200" kern="1200" dirty="0" smtClean="0">
                <a:solidFill>
                  <a:schemeClr val="tx1"/>
                </a:solidFill>
                <a:latin typeface="+mn-lt"/>
                <a:ea typeface="+mn-ea"/>
                <a:cs typeface="+mn-cs"/>
              </a:rPr>
              <a:t> Chaldeans will be turned to lamentations.  I am </a:t>
            </a:r>
            <a:r>
              <a:rPr lang="en-US" sz="1200" kern="1200" dirty="0" err="1" smtClean="0">
                <a:solidFill>
                  <a:schemeClr val="tx1"/>
                </a:solidFill>
                <a:latin typeface="+mn-lt"/>
                <a:ea typeface="+mn-ea"/>
                <a:cs typeface="+mn-cs"/>
              </a:rPr>
              <a:t>th</a:t>
            </a:r>
            <a:r>
              <a:rPr lang="en-US" sz="1200" kern="1200" dirty="0" smtClean="0">
                <a:solidFill>
                  <a:schemeClr val="tx1"/>
                </a:solidFill>
                <a:latin typeface="+mn-lt"/>
                <a:ea typeface="+mn-ea"/>
                <a:cs typeface="+mn-cs"/>
              </a:rPr>
              <a:t> LRD, yr Holy one, </a:t>
            </a:r>
            <a:r>
              <a:rPr lang="en-US" sz="1200" kern="1200" dirty="0" err="1" smtClean="0">
                <a:solidFill>
                  <a:schemeClr val="tx1"/>
                </a:solidFill>
                <a:latin typeface="+mn-lt"/>
                <a:ea typeface="+mn-ea"/>
                <a:cs typeface="+mn-cs"/>
              </a:rPr>
              <a:t>th</a:t>
            </a:r>
            <a:r>
              <a:rPr lang="en-US" sz="1200" kern="1200" dirty="0" smtClean="0">
                <a:solidFill>
                  <a:schemeClr val="tx1"/>
                </a:solidFill>
                <a:latin typeface="+mn-lt"/>
                <a:ea typeface="+mn-ea"/>
                <a:cs typeface="+mn-cs"/>
              </a:rPr>
              <a:t> creator of Israel, yr King.</a:t>
            </a:r>
          </a:p>
          <a:p>
            <a:pPr marL="228600" lvl="0" indent="-228600"/>
            <a:r>
              <a:rPr lang="en-US" sz="1200" kern="1200" dirty="0" smtClean="0">
                <a:solidFill>
                  <a:schemeClr val="tx1"/>
                </a:solidFill>
                <a:latin typeface="+mn-lt"/>
                <a:ea typeface="+mn-ea"/>
                <a:cs typeface="+mn-cs"/>
              </a:rPr>
              <a:t>44:6--Thus says </a:t>
            </a:r>
            <a:r>
              <a:rPr lang="en-US" sz="1200" kern="1200" dirty="0" err="1" smtClean="0">
                <a:solidFill>
                  <a:schemeClr val="tx1"/>
                </a:solidFill>
                <a:latin typeface="+mn-lt"/>
                <a:ea typeface="+mn-ea"/>
                <a:cs typeface="+mn-cs"/>
              </a:rPr>
              <a:t>th</a:t>
            </a:r>
            <a:r>
              <a:rPr lang="en-US" sz="1200" kern="1200" dirty="0" smtClean="0">
                <a:solidFill>
                  <a:schemeClr val="tx1"/>
                </a:solidFill>
                <a:latin typeface="+mn-lt"/>
                <a:ea typeface="+mn-ea"/>
                <a:cs typeface="+mn-cs"/>
              </a:rPr>
              <a:t> LRD, </a:t>
            </a:r>
            <a:r>
              <a:rPr lang="en-US" sz="1200" kern="1200" dirty="0" err="1" smtClean="0">
                <a:solidFill>
                  <a:schemeClr val="tx1"/>
                </a:solidFill>
                <a:latin typeface="+mn-lt"/>
                <a:ea typeface="+mn-ea"/>
                <a:cs typeface="+mn-cs"/>
              </a:rPr>
              <a:t>th</a:t>
            </a:r>
            <a:r>
              <a:rPr lang="en-US" sz="1200" kern="1200" dirty="0" smtClean="0">
                <a:solidFill>
                  <a:schemeClr val="tx1"/>
                </a:solidFill>
                <a:latin typeface="+mn-lt"/>
                <a:ea typeface="+mn-ea"/>
                <a:cs typeface="+mn-cs"/>
              </a:rPr>
              <a:t> K of I &amp; </a:t>
            </a:r>
            <a:r>
              <a:rPr lang="en-US" sz="1200" kern="1200" dirty="0" err="1" smtClean="0">
                <a:solidFill>
                  <a:schemeClr val="tx1"/>
                </a:solidFill>
                <a:latin typeface="+mn-lt"/>
                <a:ea typeface="+mn-ea"/>
                <a:cs typeface="+mn-cs"/>
              </a:rPr>
              <a:t>hs</a:t>
            </a:r>
            <a:r>
              <a:rPr lang="en-US" sz="1200" kern="1200" dirty="0" smtClean="0">
                <a:solidFill>
                  <a:schemeClr val="tx1"/>
                </a:solidFill>
                <a:latin typeface="+mn-lt"/>
                <a:ea typeface="+mn-ea"/>
                <a:cs typeface="+mn-cs"/>
              </a:rPr>
              <a:t> Redeemer, </a:t>
            </a:r>
            <a:r>
              <a:rPr lang="en-US" sz="1200" kern="1200" dirty="0" err="1" smtClean="0">
                <a:solidFill>
                  <a:schemeClr val="tx1"/>
                </a:solidFill>
                <a:latin typeface="+mn-lt"/>
                <a:ea typeface="+mn-ea"/>
                <a:cs typeface="+mn-cs"/>
              </a:rPr>
              <a:t>th</a:t>
            </a:r>
            <a:r>
              <a:rPr lang="en-US" sz="1200" kern="1200" dirty="0" smtClean="0">
                <a:solidFill>
                  <a:schemeClr val="tx1"/>
                </a:solidFill>
                <a:latin typeface="+mn-lt"/>
                <a:ea typeface="+mn-ea"/>
                <a:cs typeface="+mn-cs"/>
              </a:rPr>
              <a:t> LRD of hosts</a:t>
            </a:r>
          </a:p>
          <a:p>
            <a:pPr marL="228600" lvl="0" indent="-228600"/>
            <a:r>
              <a:rPr lang="en-US" sz="1200" kern="1200" dirty="0" smtClean="0">
                <a:solidFill>
                  <a:schemeClr val="tx1"/>
                </a:solidFill>
                <a:latin typeface="+mn-lt"/>
                <a:ea typeface="+mn-ea"/>
                <a:cs typeface="+mn-cs"/>
              </a:rPr>
              <a:t>44:23-24--Sing, O heavens, for </a:t>
            </a:r>
            <a:r>
              <a:rPr lang="en-US" sz="1200" kern="1200" dirty="0" err="1" smtClean="0">
                <a:solidFill>
                  <a:schemeClr val="tx1"/>
                </a:solidFill>
                <a:latin typeface="+mn-lt"/>
                <a:ea typeface="+mn-ea"/>
                <a:cs typeface="+mn-cs"/>
              </a:rPr>
              <a:t>th</a:t>
            </a:r>
            <a:r>
              <a:rPr lang="en-US" sz="1200" kern="1200" dirty="0" smtClean="0">
                <a:solidFill>
                  <a:schemeClr val="tx1"/>
                </a:solidFill>
                <a:latin typeface="+mn-lt"/>
                <a:ea typeface="+mn-ea"/>
                <a:cs typeface="+mn-cs"/>
              </a:rPr>
              <a:t> LRD has done it; shout, O depths of </a:t>
            </a:r>
            <a:r>
              <a:rPr lang="en-US" sz="1200" kern="1200" dirty="0" err="1" smtClean="0">
                <a:solidFill>
                  <a:schemeClr val="tx1"/>
                </a:solidFill>
                <a:latin typeface="+mn-lt"/>
                <a:ea typeface="+mn-ea"/>
                <a:cs typeface="+mn-cs"/>
              </a:rPr>
              <a:t>th</a:t>
            </a:r>
            <a:r>
              <a:rPr lang="en-US" sz="1200" kern="1200" dirty="0" smtClean="0">
                <a:solidFill>
                  <a:schemeClr val="tx1"/>
                </a:solidFill>
                <a:latin typeface="+mn-lt"/>
                <a:ea typeface="+mn-ea"/>
                <a:cs typeface="+mn-cs"/>
              </a:rPr>
              <a:t> earth; break </a:t>
            </a:r>
            <a:r>
              <a:rPr lang="en-US" sz="1200" kern="1200" dirty="0" err="1" smtClean="0">
                <a:solidFill>
                  <a:schemeClr val="tx1"/>
                </a:solidFill>
                <a:latin typeface="+mn-lt"/>
                <a:ea typeface="+mn-ea"/>
                <a:cs typeface="+mn-cs"/>
              </a:rPr>
              <a:t>frth</a:t>
            </a:r>
            <a:r>
              <a:rPr lang="en-US" sz="1200" kern="1200" dirty="0" smtClean="0">
                <a:solidFill>
                  <a:schemeClr val="tx1"/>
                </a:solidFill>
                <a:latin typeface="+mn-lt"/>
                <a:ea typeface="+mn-ea"/>
                <a:cs typeface="+mn-cs"/>
              </a:rPr>
              <a:t> into singing, O </a:t>
            </a:r>
            <a:r>
              <a:rPr lang="en-US" sz="1200" kern="1200" dirty="0" err="1" smtClean="0">
                <a:solidFill>
                  <a:schemeClr val="tx1"/>
                </a:solidFill>
                <a:latin typeface="+mn-lt"/>
                <a:ea typeface="+mn-ea"/>
                <a:cs typeface="+mn-cs"/>
              </a:rPr>
              <a:t>mts</a:t>
            </a:r>
            <a:r>
              <a:rPr lang="en-US" sz="1200" kern="1200" dirty="0" smtClean="0">
                <a:solidFill>
                  <a:schemeClr val="tx1"/>
                </a:solidFill>
                <a:latin typeface="+mn-lt"/>
                <a:ea typeface="+mn-ea"/>
                <a:cs typeface="+mn-cs"/>
              </a:rPr>
              <a:t>, o forest &amp; every tree in it!  Fr </a:t>
            </a:r>
            <a:r>
              <a:rPr lang="en-US" sz="1200" kern="1200" dirty="0" err="1" smtClean="0">
                <a:solidFill>
                  <a:schemeClr val="tx1"/>
                </a:solidFill>
                <a:latin typeface="+mn-lt"/>
                <a:ea typeface="+mn-ea"/>
                <a:cs typeface="+mn-cs"/>
              </a:rPr>
              <a:t>th</a:t>
            </a:r>
            <a:r>
              <a:rPr lang="en-US" sz="1200" kern="1200" dirty="0" smtClean="0">
                <a:solidFill>
                  <a:schemeClr val="tx1"/>
                </a:solidFill>
                <a:latin typeface="+mn-lt"/>
                <a:ea typeface="+mn-ea"/>
                <a:cs typeface="+mn-cs"/>
              </a:rPr>
              <a:t> LRD has redeemed Jacob &amp; will be glorified in Israel.  Thus sys </a:t>
            </a:r>
            <a:r>
              <a:rPr lang="en-US" sz="1200" kern="1200" dirty="0" err="1" smtClean="0">
                <a:solidFill>
                  <a:schemeClr val="tx1"/>
                </a:solidFill>
                <a:latin typeface="+mn-lt"/>
                <a:ea typeface="+mn-ea"/>
                <a:cs typeface="+mn-cs"/>
              </a:rPr>
              <a:t>th</a:t>
            </a:r>
            <a:r>
              <a:rPr lang="en-US" sz="1200" kern="1200" dirty="0" smtClean="0">
                <a:solidFill>
                  <a:schemeClr val="tx1"/>
                </a:solidFill>
                <a:latin typeface="+mn-lt"/>
                <a:ea typeface="+mn-ea"/>
                <a:cs typeface="+mn-cs"/>
              </a:rPr>
              <a:t> LRD, yr Redeemer (cf. 23 where </a:t>
            </a:r>
            <a:r>
              <a:rPr lang="en-US" sz="1200" kern="1200" dirty="0" err="1" smtClean="0">
                <a:solidFill>
                  <a:schemeClr val="tx1"/>
                </a:solidFill>
                <a:latin typeface="+mn-lt"/>
                <a:ea typeface="+mn-ea"/>
                <a:cs typeface="+mn-cs"/>
              </a:rPr>
              <a:t>th</a:t>
            </a:r>
            <a:r>
              <a:rPr lang="en-US" sz="1200" kern="1200" dirty="0" smtClean="0">
                <a:solidFill>
                  <a:schemeClr val="tx1"/>
                </a:solidFill>
                <a:latin typeface="+mn-lt"/>
                <a:ea typeface="+mn-ea"/>
                <a:cs typeface="+mn-cs"/>
              </a:rPr>
              <a:t> salvation has cosmic dimensions and the whole world </a:t>
            </a:r>
            <a:r>
              <a:rPr lang="en-US" sz="1200" kern="1200" dirty="0" err="1" smtClean="0">
                <a:solidFill>
                  <a:schemeClr val="tx1"/>
                </a:solidFill>
                <a:latin typeface="+mn-lt"/>
                <a:ea typeface="+mn-ea"/>
                <a:cs typeface="+mn-cs"/>
              </a:rPr>
              <a:t>wld</a:t>
            </a:r>
            <a:r>
              <a:rPr lang="en-US" sz="1200" kern="1200" dirty="0" smtClean="0">
                <a:solidFill>
                  <a:schemeClr val="tx1"/>
                </a:solidFill>
                <a:latin typeface="+mn-lt"/>
                <a:ea typeface="+mn-ea"/>
                <a:cs typeface="+mn-cs"/>
              </a:rPr>
              <a:t> take part</a:t>
            </a:r>
          </a:p>
          <a:p>
            <a:pPr marL="228600" lvl="0" indent="-228600"/>
            <a:r>
              <a:rPr lang="en-US" sz="1200" kern="1200" dirty="0" smtClean="0">
                <a:solidFill>
                  <a:schemeClr val="tx1"/>
                </a:solidFill>
                <a:latin typeface="+mn-lt"/>
                <a:ea typeface="+mn-ea"/>
                <a:cs typeface="+mn-cs"/>
              </a:rPr>
              <a:t>45:15, 17--O God of I, </a:t>
            </a:r>
            <a:r>
              <a:rPr lang="en-US" sz="1200" kern="1200" dirty="0" err="1" smtClean="0">
                <a:solidFill>
                  <a:schemeClr val="tx1"/>
                </a:solidFill>
                <a:latin typeface="+mn-lt"/>
                <a:ea typeface="+mn-ea"/>
                <a:cs typeface="+mn-cs"/>
              </a:rPr>
              <a:t>th</a:t>
            </a:r>
            <a:r>
              <a:rPr lang="en-US" sz="1200" kern="1200" dirty="0" smtClean="0">
                <a:solidFill>
                  <a:schemeClr val="tx1"/>
                </a:solidFill>
                <a:latin typeface="+mn-lt"/>
                <a:ea typeface="+mn-ea"/>
                <a:cs typeface="+mn-cs"/>
              </a:rPr>
              <a:t> Savior...But I is saved by </a:t>
            </a:r>
            <a:r>
              <a:rPr lang="en-US" sz="1200" kern="1200" dirty="0" err="1" smtClean="0">
                <a:solidFill>
                  <a:schemeClr val="tx1"/>
                </a:solidFill>
                <a:latin typeface="+mn-lt"/>
                <a:ea typeface="+mn-ea"/>
                <a:cs typeface="+mn-cs"/>
              </a:rPr>
              <a:t>th</a:t>
            </a:r>
            <a:r>
              <a:rPr lang="en-US" sz="1200" kern="1200" dirty="0" smtClean="0">
                <a:solidFill>
                  <a:schemeClr val="tx1"/>
                </a:solidFill>
                <a:latin typeface="+mn-lt"/>
                <a:ea typeface="+mn-ea"/>
                <a:cs typeface="+mn-cs"/>
              </a:rPr>
              <a:t> LORD w/ everlasting salvation</a:t>
            </a:r>
          </a:p>
          <a:p>
            <a:pPr marL="228600" lvl="0" indent="-228600"/>
            <a:r>
              <a:rPr lang="en-US" sz="1200" kern="1200" dirty="0" smtClean="0">
                <a:solidFill>
                  <a:schemeClr val="tx1"/>
                </a:solidFill>
                <a:latin typeface="+mn-lt"/>
                <a:ea typeface="+mn-ea"/>
                <a:cs typeface="+mn-cs"/>
              </a:rPr>
              <a:t>46:12-13--Hearken to me, y stubborn of heart, y who r far </a:t>
            </a:r>
            <a:r>
              <a:rPr lang="en-US" sz="1200" kern="1200" dirty="0" err="1" smtClean="0">
                <a:solidFill>
                  <a:schemeClr val="tx1"/>
                </a:solidFill>
                <a:latin typeface="+mn-lt"/>
                <a:ea typeface="+mn-ea"/>
                <a:cs typeface="+mn-cs"/>
              </a:rPr>
              <a:t>frm</a:t>
            </a:r>
            <a:r>
              <a:rPr lang="en-US" sz="1200" kern="1200" dirty="0" smtClean="0">
                <a:solidFill>
                  <a:schemeClr val="tx1"/>
                </a:solidFill>
                <a:latin typeface="+mn-lt"/>
                <a:ea typeface="+mn-ea"/>
                <a:cs typeface="+mn-cs"/>
              </a:rPr>
              <a:t> deliverance: I </a:t>
            </a:r>
            <a:r>
              <a:rPr lang="en-US" sz="1200" kern="1200" dirty="0" err="1" smtClean="0">
                <a:solidFill>
                  <a:schemeClr val="tx1"/>
                </a:solidFill>
                <a:latin typeface="+mn-lt"/>
                <a:ea typeface="+mn-ea"/>
                <a:cs typeface="+mn-cs"/>
              </a:rPr>
              <a:t>brng</a:t>
            </a:r>
            <a:r>
              <a:rPr lang="en-US" sz="1200" kern="1200" dirty="0" smtClean="0">
                <a:solidFill>
                  <a:schemeClr val="tx1"/>
                </a:solidFill>
                <a:latin typeface="+mn-lt"/>
                <a:ea typeface="+mn-ea"/>
                <a:cs typeface="+mn-cs"/>
              </a:rPr>
              <a:t> near my deliverance, it is </a:t>
            </a:r>
            <a:r>
              <a:rPr lang="en-US" sz="1200" kern="1200" dirty="0" err="1" smtClean="0">
                <a:solidFill>
                  <a:schemeClr val="tx1"/>
                </a:solidFill>
                <a:latin typeface="+mn-lt"/>
                <a:ea typeface="+mn-ea"/>
                <a:cs typeface="+mn-cs"/>
              </a:rPr>
              <a:t>nt</a:t>
            </a:r>
            <a:r>
              <a:rPr lang="en-US" sz="1200" kern="1200" dirty="0" smtClean="0">
                <a:solidFill>
                  <a:schemeClr val="tx1"/>
                </a:solidFill>
                <a:latin typeface="+mn-lt"/>
                <a:ea typeface="+mn-ea"/>
                <a:cs typeface="+mn-cs"/>
              </a:rPr>
              <a:t> far off, &amp; my salvation will </a:t>
            </a:r>
            <a:r>
              <a:rPr lang="en-US" sz="1200" kern="1200" dirty="0" err="1" smtClean="0">
                <a:solidFill>
                  <a:schemeClr val="tx1"/>
                </a:solidFill>
                <a:latin typeface="+mn-lt"/>
                <a:ea typeface="+mn-ea"/>
                <a:cs typeface="+mn-cs"/>
              </a:rPr>
              <a:t>nt</a:t>
            </a:r>
            <a:r>
              <a:rPr lang="en-US" sz="1200" kern="1200" dirty="0" smtClean="0">
                <a:solidFill>
                  <a:schemeClr val="tx1"/>
                </a:solidFill>
                <a:latin typeface="+mn-lt"/>
                <a:ea typeface="+mn-ea"/>
                <a:cs typeface="+mn-cs"/>
              </a:rPr>
              <a:t> tarry; I </a:t>
            </a:r>
            <a:r>
              <a:rPr lang="en-US" sz="1200" kern="1200" dirty="0" err="1" smtClean="0">
                <a:solidFill>
                  <a:schemeClr val="tx1"/>
                </a:solidFill>
                <a:latin typeface="+mn-lt"/>
                <a:ea typeface="+mn-ea"/>
                <a:cs typeface="+mn-cs"/>
              </a:rPr>
              <a:t>wll</a:t>
            </a:r>
            <a:r>
              <a:rPr lang="en-US" sz="1200" kern="1200" dirty="0" smtClean="0">
                <a:solidFill>
                  <a:schemeClr val="tx1"/>
                </a:solidFill>
                <a:latin typeface="+mn-lt"/>
                <a:ea typeface="+mn-ea"/>
                <a:cs typeface="+mn-cs"/>
              </a:rPr>
              <a:t> put </a:t>
            </a:r>
            <a:r>
              <a:rPr lang="en-US" sz="1200" kern="1200" dirty="0" err="1" smtClean="0">
                <a:solidFill>
                  <a:schemeClr val="tx1"/>
                </a:solidFill>
                <a:latin typeface="+mn-lt"/>
                <a:ea typeface="+mn-ea"/>
                <a:cs typeface="+mn-cs"/>
              </a:rPr>
              <a:t>sal</a:t>
            </a:r>
            <a:r>
              <a:rPr lang="en-US" sz="1200" kern="1200" dirty="0" smtClean="0">
                <a:solidFill>
                  <a:schemeClr val="tx1"/>
                </a:solidFill>
                <a:latin typeface="+mn-lt"/>
                <a:ea typeface="+mn-ea"/>
                <a:cs typeface="+mn-cs"/>
              </a:rPr>
              <a:t> in Zion, </a:t>
            </a:r>
            <a:r>
              <a:rPr lang="en-US" sz="1200" kern="1200" dirty="0" err="1" smtClean="0">
                <a:solidFill>
                  <a:schemeClr val="tx1"/>
                </a:solidFill>
                <a:latin typeface="+mn-lt"/>
                <a:ea typeface="+mn-ea"/>
                <a:cs typeface="+mn-cs"/>
              </a:rPr>
              <a:t>fr</a:t>
            </a:r>
            <a:r>
              <a:rPr lang="en-US" sz="1200" kern="1200" dirty="0" smtClean="0">
                <a:solidFill>
                  <a:schemeClr val="tx1"/>
                </a:solidFill>
                <a:latin typeface="+mn-lt"/>
                <a:ea typeface="+mn-ea"/>
                <a:cs typeface="+mn-cs"/>
              </a:rPr>
              <a:t> Israel my glory.</a:t>
            </a:r>
          </a:p>
          <a:p>
            <a:pPr marL="228600" lvl="0" indent="-228600"/>
            <a:r>
              <a:rPr lang="en-US" sz="1200" kern="1200" dirty="0" smtClean="0">
                <a:solidFill>
                  <a:schemeClr val="tx1"/>
                </a:solidFill>
                <a:latin typeface="+mn-lt"/>
                <a:ea typeface="+mn-ea"/>
                <a:cs typeface="+mn-cs"/>
              </a:rPr>
              <a:t>48:17--</a:t>
            </a:r>
            <a:r>
              <a:rPr lang="en-US" sz="1200" kern="1200" dirty="0" err="1" smtClean="0">
                <a:solidFill>
                  <a:schemeClr val="tx1"/>
                </a:solidFill>
                <a:latin typeface="+mn-lt"/>
                <a:ea typeface="+mn-ea"/>
                <a:cs typeface="+mn-cs"/>
              </a:rPr>
              <a:t>Ths</a:t>
            </a:r>
            <a:r>
              <a:rPr lang="en-US" sz="1200" kern="1200" dirty="0" smtClean="0">
                <a:solidFill>
                  <a:schemeClr val="tx1"/>
                </a:solidFill>
                <a:latin typeface="+mn-lt"/>
                <a:ea typeface="+mn-ea"/>
                <a:cs typeface="+mn-cs"/>
              </a:rPr>
              <a:t> sys </a:t>
            </a:r>
            <a:r>
              <a:rPr lang="en-US" sz="1200" kern="1200" dirty="0" err="1" smtClean="0">
                <a:solidFill>
                  <a:schemeClr val="tx1"/>
                </a:solidFill>
                <a:latin typeface="+mn-lt"/>
                <a:ea typeface="+mn-ea"/>
                <a:cs typeface="+mn-cs"/>
              </a:rPr>
              <a:t>th</a:t>
            </a:r>
            <a:r>
              <a:rPr lang="en-US" sz="1200" kern="1200" dirty="0" smtClean="0">
                <a:solidFill>
                  <a:schemeClr val="tx1"/>
                </a:solidFill>
                <a:latin typeface="+mn-lt"/>
                <a:ea typeface="+mn-ea"/>
                <a:cs typeface="+mn-cs"/>
              </a:rPr>
              <a:t> LRD, yr Redeemer, </a:t>
            </a:r>
            <a:r>
              <a:rPr lang="en-US" sz="1200" kern="1200" dirty="0" err="1" smtClean="0">
                <a:solidFill>
                  <a:schemeClr val="tx1"/>
                </a:solidFill>
                <a:latin typeface="+mn-lt"/>
                <a:ea typeface="+mn-ea"/>
                <a:cs typeface="+mn-cs"/>
              </a:rPr>
              <a:t>th</a:t>
            </a:r>
            <a:r>
              <a:rPr lang="en-US" sz="1200" kern="1200" dirty="0" smtClean="0">
                <a:solidFill>
                  <a:schemeClr val="tx1"/>
                </a:solidFill>
                <a:latin typeface="+mn-lt"/>
                <a:ea typeface="+mn-ea"/>
                <a:cs typeface="+mn-cs"/>
              </a:rPr>
              <a:t> Holy One of I...</a:t>
            </a:r>
          </a:p>
          <a:p>
            <a:pPr marL="228600" lvl="0" indent="-228600"/>
            <a:r>
              <a:rPr lang="en-US" sz="1200" kern="1200" dirty="0" smtClean="0">
                <a:solidFill>
                  <a:schemeClr val="tx1"/>
                </a:solidFill>
                <a:latin typeface="+mn-lt"/>
                <a:ea typeface="+mn-ea"/>
                <a:cs typeface="+mn-cs"/>
              </a:rPr>
              <a:t>49:7--</a:t>
            </a:r>
            <a:r>
              <a:rPr lang="en-US" sz="1200" kern="1200" dirty="0" err="1" smtClean="0">
                <a:solidFill>
                  <a:schemeClr val="tx1"/>
                </a:solidFill>
                <a:latin typeface="+mn-lt"/>
                <a:ea typeface="+mn-ea"/>
                <a:cs typeface="+mn-cs"/>
              </a:rPr>
              <a:t>Ths</a:t>
            </a:r>
            <a:r>
              <a:rPr lang="en-US" sz="1200" kern="1200" dirty="0" smtClean="0">
                <a:solidFill>
                  <a:schemeClr val="tx1"/>
                </a:solidFill>
                <a:latin typeface="+mn-lt"/>
                <a:ea typeface="+mn-ea"/>
                <a:cs typeface="+mn-cs"/>
              </a:rPr>
              <a:t> sys </a:t>
            </a:r>
            <a:r>
              <a:rPr lang="en-US" sz="1200" kern="1200" dirty="0" err="1" smtClean="0">
                <a:solidFill>
                  <a:schemeClr val="tx1"/>
                </a:solidFill>
                <a:latin typeface="+mn-lt"/>
                <a:ea typeface="+mn-ea"/>
                <a:cs typeface="+mn-cs"/>
              </a:rPr>
              <a:t>th</a:t>
            </a:r>
            <a:r>
              <a:rPr lang="en-US" sz="1200" kern="1200" dirty="0" smtClean="0">
                <a:solidFill>
                  <a:schemeClr val="tx1"/>
                </a:solidFill>
                <a:latin typeface="+mn-lt"/>
                <a:ea typeface="+mn-ea"/>
                <a:cs typeface="+mn-cs"/>
              </a:rPr>
              <a:t> LRD, </a:t>
            </a:r>
            <a:r>
              <a:rPr lang="en-US" sz="1200" kern="1200" dirty="0" err="1" smtClean="0">
                <a:solidFill>
                  <a:schemeClr val="tx1"/>
                </a:solidFill>
                <a:latin typeface="+mn-lt"/>
                <a:ea typeface="+mn-ea"/>
                <a:cs typeface="+mn-cs"/>
              </a:rPr>
              <a:t>th</a:t>
            </a:r>
            <a:r>
              <a:rPr lang="en-US" sz="1200" kern="1200" dirty="0" smtClean="0">
                <a:solidFill>
                  <a:schemeClr val="tx1"/>
                </a:solidFill>
                <a:latin typeface="+mn-lt"/>
                <a:ea typeface="+mn-ea"/>
                <a:cs typeface="+mn-cs"/>
              </a:rPr>
              <a:t> R of I &amp; </a:t>
            </a:r>
            <a:r>
              <a:rPr lang="en-US" sz="1200" kern="1200" dirty="0" err="1" smtClean="0">
                <a:solidFill>
                  <a:schemeClr val="tx1"/>
                </a:solidFill>
                <a:latin typeface="+mn-lt"/>
                <a:ea typeface="+mn-ea"/>
                <a:cs typeface="+mn-cs"/>
              </a:rPr>
              <a:t>hs</a:t>
            </a:r>
            <a:r>
              <a:rPr lang="en-US" sz="1200" kern="1200" dirty="0" smtClean="0">
                <a:solidFill>
                  <a:schemeClr val="tx1"/>
                </a:solidFill>
                <a:latin typeface="+mn-lt"/>
                <a:ea typeface="+mn-ea"/>
                <a:cs typeface="+mn-cs"/>
              </a:rPr>
              <a:t> Holy One.</a:t>
            </a:r>
          </a:p>
          <a:p>
            <a:pPr marL="228600" lvl="0" indent="-228600"/>
            <a:r>
              <a:rPr lang="en-US" sz="1200" kern="1200" dirty="0" smtClean="0">
                <a:solidFill>
                  <a:schemeClr val="tx1"/>
                </a:solidFill>
                <a:latin typeface="+mn-lt"/>
                <a:ea typeface="+mn-ea"/>
                <a:cs typeface="+mn-cs"/>
              </a:rPr>
              <a:t>49:26--All flesh shall know </a:t>
            </a:r>
            <a:r>
              <a:rPr lang="en-US" sz="1200" kern="1200" dirty="0" err="1" smtClean="0">
                <a:solidFill>
                  <a:schemeClr val="tx1"/>
                </a:solidFill>
                <a:latin typeface="+mn-lt"/>
                <a:ea typeface="+mn-ea"/>
                <a:cs typeface="+mn-cs"/>
              </a:rPr>
              <a:t>tht</a:t>
            </a:r>
            <a:r>
              <a:rPr lang="en-US" sz="1200" kern="1200" dirty="0" smtClean="0">
                <a:solidFill>
                  <a:schemeClr val="tx1"/>
                </a:solidFill>
                <a:latin typeface="+mn-lt"/>
                <a:ea typeface="+mn-ea"/>
                <a:cs typeface="+mn-cs"/>
              </a:rPr>
              <a:t> I am </a:t>
            </a:r>
            <a:r>
              <a:rPr lang="en-US" sz="1200" kern="1200" dirty="0" err="1" smtClean="0">
                <a:solidFill>
                  <a:schemeClr val="tx1"/>
                </a:solidFill>
                <a:latin typeface="+mn-lt"/>
                <a:ea typeface="+mn-ea"/>
                <a:cs typeface="+mn-cs"/>
              </a:rPr>
              <a:t>th</a:t>
            </a:r>
            <a:r>
              <a:rPr lang="en-US" sz="1200" kern="1200" dirty="0" smtClean="0">
                <a:solidFill>
                  <a:schemeClr val="tx1"/>
                </a:solidFill>
                <a:latin typeface="+mn-lt"/>
                <a:ea typeface="+mn-ea"/>
                <a:cs typeface="+mn-cs"/>
              </a:rPr>
              <a:t> LORD yr savior, &amp; yr redeemer, </a:t>
            </a:r>
            <a:r>
              <a:rPr lang="en-US" sz="1200" kern="1200" dirty="0" err="1" smtClean="0">
                <a:solidFill>
                  <a:schemeClr val="tx1"/>
                </a:solidFill>
                <a:latin typeface="+mn-lt"/>
                <a:ea typeface="+mn-ea"/>
                <a:cs typeface="+mn-cs"/>
              </a:rPr>
              <a:t>th</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Mghty</a:t>
            </a:r>
            <a:r>
              <a:rPr lang="en-US" sz="1200" kern="1200" dirty="0" smtClean="0">
                <a:solidFill>
                  <a:schemeClr val="tx1"/>
                </a:solidFill>
                <a:latin typeface="+mn-lt"/>
                <a:ea typeface="+mn-ea"/>
                <a:cs typeface="+mn-cs"/>
              </a:rPr>
              <a:t> One of Jacob</a:t>
            </a:r>
          </a:p>
          <a:p>
            <a:pPr marL="228600" lvl="0" indent="-228600"/>
            <a:r>
              <a:rPr lang="en-US" sz="1200" kern="1200" dirty="0" smtClean="0">
                <a:solidFill>
                  <a:schemeClr val="tx1"/>
                </a:solidFill>
                <a:latin typeface="+mn-lt"/>
                <a:ea typeface="+mn-ea"/>
                <a:cs typeface="+mn-cs"/>
              </a:rPr>
              <a:t>51:4--Listen to me, my people &amp; give ear to me, my nation, </a:t>
            </a:r>
            <a:r>
              <a:rPr lang="en-US" sz="1200" kern="1200" dirty="0" err="1" smtClean="0">
                <a:solidFill>
                  <a:schemeClr val="tx1"/>
                </a:solidFill>
                <a:latin typeface="+mn-lt"/>
                <a:ea typeface="+mn-ea"/>
                <a:cs typeface="+mn-cs"/>
              </a:rPr>
              <a:t>fr</a:t>
            </a:r>
            <a:r>
              <a:rPr lang="en-US" sz="1200" kern="1200" dirty="0" smtClean="0">
                <a:solidFill>
                  <a:schemeClr val="tx1"/>
                </a:solidFill>
                <a:latin typeface="+mn-lt"/>
                <a:ea typeface="+mn-ea"/>
                <a:cs typeface="+mn-cs"/>
              </a:rPr>
              <a:t> a law will go </a:t>
            </a:r>
            <a:r>
              <a:rPr lang="en-US" sz="1200" kern="1200" dirty="0" err="1" smtClean="0">
                <a:solidFill>
                  <a:schemeClr val="tx1"/>
                </a:solidFill>
                <a:latin typeface="+mn-lt"/>
                <a:ea typeface="+mn-ea"/>
                <a:cs typeface="+mn-cs"/>
              </a:rPr>
              <a:t>frth</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frm</a:t>
            </a:r>
            <a:r>
              <a:rPr lang="en-US" sz="1200" kern="1200" dirty="0" smtClean="0">
                <a:solidFill>
                  <a:schemeClr val="tx1"/>
                </a:solidFill>
                <a:latin typeface="+mn-lt"/>
                <a:ea typeface="+mn-ea"/>
                <a:cs typeface="+mn-cs"/>
              </a:rPr>
              <a:t> me, &amp; my justice </a:t>
            </a:r>
            <a:r>
              <a:rPr lang="en-US" sz="1200" kern="1200" dirty="0" err="1" smtClean="0">
                <a:solidFill>
                  <a:schemeClr val="tx1"/>
                </a:solidFill>
                <a:latin typeface="+mn-lt"/>
                <a:ea typeface="+mn-ea"/>
                <a:cs typeface="+mn-cs"/>
              </a:rPr>
              <a:t>fr</a:t>
            </a:r>
            <a:r>
              <a:rPr lang="en-US" sz="1200" kern="1200" dirty="0" smtClean="0">
                <a:solidFill>
                  <a:schemeClr val="tx1"/>
                </a:solidFill>
                <a:latin typeface="+mn-lt"/>
                <a:ea typeface="+mn-ea"/>
                <a:cs typeface="+mn-cs"/>
              </a:rPr>
              <a:t> a </a:t>
            </a:r>
            <a:r>
              <a:rPr lang="en-US" sz="1200" kern="1200" dirty="0" err="1" smtClean="0">
                <a:solidFill>
                  <a:schemeClr val="tx1"/>
                </a:solidFill>
                <a:latin typeface="+mn-lt"/>
                <a:ea typeface="+mn-ea"/>
                <a:cs typeface="+mn-cs"/>
              </a:rPr>
              <a:t>lght</a:t>
            </a:r>
            <a:r>
              <a:rPr lang="en-US" sz="1200" kern="1200" dirty="0" smtClean="0">
                <a:solidFill>
                  <a:schemeClr val="tx1"/>
                </a:solidFill>
                <a:latin typeface="+mn-lt"/>
                <a:ea typeface="+mn-ea"/>
                <a:cs typeface="+mn-cs"/>
              </a:rPr>
              <a:t> to </a:t>
            </a:r>
            <a:r>
              <a:rPr lang="en-US" sz="1200" kern="1200" dirty="0" err="1" smtClean="0">
                <a:solidFill>
                  <a:schemeClr val="tx1"/>
                </a:solidFill>
                <a:latin typeface="+mn-lt"/>
                <a:ea typeface="+mn-ea"/>
                <a:cs typeface="+mn-cs"/>
              </a:rPr>
              <a:t>th</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ppls</a:t>
            </a:r>
            <a:r>
              <a:rPr lang="en-US" sz="1200" kern="1200" dirty="0" smtClean="0">
                <a:solidFill>
                  <a:schemeClr val="tx1"/>
                </a:solidFill>
                <a:latin typeface="+mn-lt"/>
                <a:ea typeface="+mn-ea"/>
                <a:cs typeface="+mn-cs"/>
              </a:rPr>
              <a:t>.  My deliverance </a:t>
            </a:r>
            <a:r>
              <a:rPr lang="en-US" sz="1200" kern="1200" dirty="0" err="1" smtClean="0">
                <a:solidFill>
                  <a:schemeClr val="tx1"/>
                </a:solidFill>
                <a:latin typeface="+mn-lt"/>
                <a:ea typeface="+mn-ea"/>
                <a:cs typeface="+mn-cs"/>
              </a:rPr>
              <a:t>drws</a:t>
            </a:r>
            <a:r>
              <a:rPr lang="en-US" sz="1200" kern="1200" dirty="0" smtClean="0">
                <a:solidFill>
                  <a:schemeClr val="tx1"/>
                </a:solidFill>
                <a:latin typeface="+mn-lt"/>
                <a:ea typeface="+mn-ea"/>
                <a:cs typeface="+mn-cs"/>
              </a:rPr>
              <a:t> near speedily, my salvation has gone </a:t>
            </a:r>
            <a:r>
              <a:rPr lang="en-US" sz="1200" kern="1200" dirty="0" err="1" smtClean="0">
                <a:solidFill>
                  <a:schemeClr val="tx1"/>
                </a:solidFill>
                <a:latin typeface="+mn-lt"/>
                <a:ea typeface="+mn-ea"/>
                <a:cs typeface="+mn-cs"/>
              </a:rPr>
              <a:t>frth</a:t>
            </a:r>
            <a:r>
              <a:rPr lang="en-US" sz="1200" kern="1200" dirty="0" smtClean="0">
                <a:solidFill>
                  <a:schemeClr val="tx1"/>
                </a:solidFill>
                <a:latin typeface="+mn-lt"/>
                <a:ea typeface="+mn-ea"/>
                <a:cs typeface="+mn-cs"/>
              </a:rPr>
              <a:t>, &amp; my arms will rule </a:t>
            </a:r>
            <a:r>
              <a:rPr lang="en-US" sz="1200" kern="1200" dirty="0" err="1" smtClean="0">
                <a:solidFill>
                  <a:schemeClr val="tx1"/>
                </a:solidFill>
                <a:latin typeface="+mn-lt"/>
                <a:ea typeface="+mn-ea"/>
                <a:cs typeface="+mn-cs"/>
              </a:rPr>
              <a:t>th</a:t>
            </a:r>
            <a:r>
              <a:rPr lang="en-US" sz="1200" kern="1200" dirty="0" smtClean="0">
                <a:solidFill>
                  <a:schemeClr val="tx1"/>
                </a:solidFill>
                <a:latin typeface="+mn-lt"/>
                <a:ea typeface="+mn-ea"/>
                <a:cs typeface="+mn-cs"/>
              </a:rPr>
              <a:t> peoples; </a:t>
            </a:r>
            <a:r>
              <a:rPr lang="en-US" sz="1200" kern="1200" dirty="0" err="1" smtClean="0">
                <a:solidFill>
                  <a:schemeClr val="tx1"/>
                </a:solidFill>
                <a:latin typeface="+mn-lt"/>
                <a:ea typeface="+mn-ea"/>
                <a:cs typeface="+mn-cs"/>
              </a:rPr>
              <a:t>th</a:t>
            </a:r>
            <a:r>
              <a:rPr lang="en-US" sz="1200" kern="1200" dirty="0" smtClean="0">
                <a:solidFill>
                  <a:schemeClr val="tx1"/>
                </a:solidFill>
                <a:latin typeface="+mn-lt"/>
                <a:ea typeface="+mn-ea"/>
                <a:cs typeface="+mn-cs"/>
              </a:rPr>
              <a:t> coastlands wait </a:t>
            </a:r>
            <a:r>
              <a:rPr lang="en-US" sz="1200" kern="1200" dirty="0" err="1" smtClean="0">
                <a:solidFill>
                  <a:schemeClr val="tx1"/>
                </a:solidFill>
                <a:latin typeface="+mn-lt"/>
                <a:ea typeface="+mn-ea"/>
                <a:cs typeface="+mn-cs"/>
              </a:rPr>
              <a:t>fr</a:t>
            </a:r>
            <a:r>
              <a:rPr lang="en-US" sz="1200" kern="1200" dirty="0" smtClean="0">
                <a:solidFill>
                  <a:schemeClr val="tx1"/>
                </a:solidFill>
                <a:latin typeface="+mn-lt"/>
                <a:ea typeface="+mn-ea"/>
                <a:cs typeface="+mn-cs"/>
              </a:rPr>
              <a:t> me &amp; </a:t>
            </a:r>
            <a:r>
              <a:rPr lang="en-US" sz="1200" kern="1200" dirty="0" err="1" smtClean="0">
                <a:solidFill>
                  <a:schemeClr val="tx1"/>
                </a:solidFill>
                <a:latin typeface="+mn-lt"/>
                <a:ea typeface="+mn-ea"/>
                <a:cs typeface="+mn-cs"/>
              </a:rPr>
              <a:t>fr</a:t>
            </a:r>
            <a:r>
              <a:rPr lang="en-US" sz="1200" kern="1200" dirty="0" smtClean="0">
                <a:solidFill>
                  <a:schemeClr val="tx1"/>
                </a:solidFill>
                <a:latin typeface="+mn-lt"/>
                <a:ea typeface="+mn-ea"/>
                <a:cs typeface="+mn-cs"/>
              </a:rPr>
              <a:t> my arm thy hope.</a:t>
            </a:r>
          </a:p>
          <a:p>
            <a:pPr marL="228600" lvl="0" indent="-228600"/>
            <a:r>
              <a:rPr lang="en-US" sz="1200" kern="1200" dirty="0" smtClean="0">
                <a:solidFill>
                  <a:schemeClr val="tx1"/>
                </a:solidFill>
                <a:latin typeface="+mn-lt"/>
                <a:ea typeface="+mn-ea"/>
                <a:cs typeface="+mn-cs"/>
              </a:rPr>
              <a:t>54:5--</a:t>
            </a:r>
            <a:r>
              <a:rPr lang="en-US" sz="1200" kern="1200" dirty="0" err="1" smtClean="0">
                <a:solidFill>
                  <a:schemeClr val="tx1"/>
                </a:solidFill>
                <a:latin typeface="+mn-lt"/>
                <a:ea typeface="+mn-ea"/>
                <a:cs typeface="+mn-cs"/>
              </a:rPr>
              <a:t>th</a:t>
            </a:r>
            <a:r>
              <a:rPr lang="en-US" sz="1200" kern="1200" dirty="0" smtClean="0">
                <a:solidFill>
                  <a:schemeClr val="tx1"/>
                </a:solidFill>
                <a:latin typeface="+mn-lt"/>
                <a:ea typeface="+mn-ea"/>
                <a:cs typeface="+mn-cs"/>
              </a:rPr>
              <a:t> Holy One of I is yr Redeemer.</a:t>
            </a:r>
          </a:p>
          <a:p>
            <a:endParaRPr lang="en-US" dirty="0"/>
          </a:p>
        </p:txBody>
      </p:sp>
      <p:sp>
        <p:nvSpPr>
          <p:cNvPr id="4" name="Slide Number Placeholder 3"/>
          <p:cNvSpPr>
            <a:spLocks noGrp="1"/>
          </p:cNvSpPr>
          <p:nvPr>
            <p:ph type="sldNum" sz="quarter" idx="10"/>
          </p:nvPr>
        </p:nvSpPr>
        <p:spPr/>
        <p:txBody>
          <a:bodyPr/>
          <a:lstStyle/>
          <a:p>
            <a:fld id="{D4D23644-F2D8-42AF-88B9-D66A06B9382B}" type="slidenum">
              <a:rPr lang="en-US" smtClean="0"/>
              <a:pPr/>
              <a:t>39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4D23644-F2D8-42AF-88B9-D66A06B9382B}" type="slidenum">
              <a:rPr lang="en-US" smtClean="0"/>
              <a:pPr/>
              <a:t>40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endParaRPr lang="en-US" dirty="0"/>
          </a:p>
        </p:txBody>
      </p:sp>
      <p:sp>
        <p:nvSpPr>
          <p:cNvPr id="4" name="Slide Number Placeholder 3"/>
          <p:cNvSpPr>
            <a:spLocks noGrp="1"/>
          </p:cNvSpPr>
          <p:nvPr>
            <p:ph type="sldNum" sz="quarter" idx="10"/>
          </p:nvPr>
        </p:nvSpPr>
        <p:spPr/>
        <p:txBody>
          <a:bodyPr/>
          <a:lstStyle/>
          <a:p>
            <a:fld id="{D4D23644-F2D8-42AF-88B9-D66A06B9382B}" type="slidenum">
              <a:rPr lang="en-US" smtClean="0"/>
              <a:pPr/>
              <a:t>41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4D23644-F2D8-42AF-88B9-D66A06B9382B}" type="slidenum">
              <a:rPr lang="en-US" smtClean="0"/>
              <a:pPr/>
              <a:t>42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7D16E70-42EE-4780-91DC-46B10ECDC216}" type="datetimeFigureOut">
              <a:rPr lang="en-US" smtClean="0"/>
              <a:t>5/12/2013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1BB3B5-E4B6-4B6A-BD28-C42325268C15}" type="slidenum">
              <a:rPr lang="en-US" smtClean="0"/>
              <a:t>‹#›</a:t>
            </a:fld>
            <a:endParaRPr lang="en-US"/>
          </a:p>
        </p:txBody>
      </p:sp>
    </p:spTree>
    <p:extLst>
      <p:ext uri="{BB962C8B-B14F-4D97-AF65-F5344CB8AC3E}">
        <p14:creationId xmlns:p14="http://schemas.microsoft.com/office/powerpoint/2010/main" val="25176344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D16E70-42EE-4780-91DC-46B10ECDC216}" type="datetimeFigureOut">
              <a:rPr lang="en-US" smtClean="0"/>
              <a:t>5/12/2013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1BB3B5-E4B6-4B6A-BD28-C42325268C15}" type="slidenum">
              <a:rPr lang="en-US" smtClean="0"/>
              <a:t>‹#›</a:t>
            </a:fld>
            <a:endParaRPr lang="en-US"/>
          </a:p>
        </p:txBody>
      </p:sp>
    </p:spTree>
    <p:extLst>
      <p:ext uri="{BB962C8B-B14F-4D97-AF65-F5344CB8AC3E}">
        <p14:creationId xmlns:p14="http://schemas.microsoft.com/office/powerpoint/2010/main" val="7457521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7D16E70-42EE-4780-91DC-46B10ECDC216}" type="datetimeFigureOut">
              <a:rPr lang="en-US" smtClean="0"/>
              <a:t>5/12/2013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1BB3B5-E4B6-4B6A-BD28-C42325268C15}" type="slidenum">
              <a:rPr lang="en-US" smtClean="0"/>
              <a:t>‹#›</a:t>
            </a:fld>
            <a:endParaRPr lang="en-US"/>
          </a:p>
        </p:txBody>
      </p:sp>
    </p:spTree>
    <p:extLst>
      <p:ext uri="{BB962C8B-B14F-4D97-AF65-F5344CB8AC3E}">
        <p14:creationId xmlns:p14="http://schemas.microsoft.com/office/powerpoint/2010/main" val="6871760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7D16E70-42EE-4780-91DC-46B10ECDC216}" type="datetimeFigureOut">
              <a:rPr lang="en-US" smtClean="0"/>
              <a:t>5/12/2013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1BB3B5-E4B6-4B6A-BD28-C42325268C15}" type="slidenum">
              <a:rPr lang="en-US" smtClean="0"/>
              <a:t>‹#›</a:t>
            </a:fld>
            <a:endParaRPr lang="en-US"/>
          </a:p>
        </p:txBody>
      </p:sp>
    </p:spTree>
    <p:extLst>
      <p:ext uri="{BB962C8B-B14F-4D97-AF65-F5344CB8AC3E}">
        <p14:creationId xmlns:p14="http://schemas.microsoft.com/office/powerpoint/2010/main" val="3647098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7D16E70-42EE-4780-91DC-46B10ECDC216}" type="datetimeFigureOut">
              <a:rPr lang="en-US" smtClean="0"/>
              <a:t>5/12/2013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1BB3B5-E4B6-4B6A-BD28-C42325268C15}" type="slidenum">
              <a:rPr lang="en-US" smtClean="0"/>
              <a:t>‹#›</a:t>
            </a:fld>
            <a:endParaRPr lang="en-US"/>
          </a:p>
        </p:txBody>
      </p:sp>
    </p:spTree>
    <p:extLst>
      <p:ext uri="{BB962C8B-B14F-4D97-AF65-F5344CB8AC3E}">
        <p14:creationId xmlns:p14="http://schemas.microsoft.com/office/powerpoint/2010/main" val="2040775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7D16E70-42EE-4780-91DC-46B10ECDC216}" type="datetimeFigureOut">
              <a:rPr lang="en-US" smtClean="0"/>
              <a:t>5/12/2013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1BB3B5-E4B6-4B6A-BD28-C42325268C15}" type="slidenum">
              <a:rPr lang="en-US" smtClean="0"/>
              <a:t>‹#›</a:t>
            </a:fld>
            <a:endParaRPr lang="en-US"/>
          </a:p>
        </p:txBody>
      </p:sp>
    </p:spTree>
    <p:extLst>
      <p:ext uri="{BB962C8B-B14F-4D97-AF65-F5344CB8AC3E}">
        <p14:creationId xmlns:p14="http://schemas.microsoft.com/office/powerpoint/2010/main" val="18904641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D16E70-42EE-4780-91DC-46B10ECDC216}" type="datetimeFigureOut">
              <a:rPr lang="en-US" smtClean="0"/>
              <a:t>5/12/2013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1BB3B5-E4B6-4B6A-BD28-C42325268C15}" type="slidenum">
              <a:rPr lang="en-US" smtClean="0"/>
              <a:t>‹#›</a:t>
            </a:fld>
            <a:endParaRPr lang="en-US"/>
          </a:p>
        </p:txBody>
      </p:sp>
    </p:spTree>
    <p:extLst>
      <p:ext uri="{BB962C8B-B14F-4D97-AF65-F5344CB8AC3E}">
        <p14:creationId xmlns:p14="http://schemas.microsoft.com/office/powerpoint/2010/main" val="29336247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D16E70-42EE-4780-91DC-46B10ECDC216}" type="datetimeFigureOut">
              <a:rPr lang="en-US" smtClean="0"/>
              <a:t>5/12/2013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1BB3B5-E4B6-4B6A-BD28-C42325268C15}" type="slidenum">
              <a:rPr lang="en-US" smtClean="0"/>
              <a:t>‹#›</a:t>
            </a:fld>
            <a:endParaRPr lang="en-US"/>
          </a:p>
        </p:txBody>
      </p:sp>
    </p:spTree>
    <p:extLst>
      <p:ext uri="{BB962C8B-B14F-4D97-AF65-F5344CB8AC3E}">
        <p14:creationId xmlns:p14="http://schemas.microsoft.com/office/powerpoint/2010/main" val="34431809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D16E70-42EE-4780-91DC-46B10ECDC216}" type="datetimeFigureOut">
              <a:rPr lang="en-US" smtClean="0"/>
              <a:t>5/12/2013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1BB3B5-E4B6-4B6A-BD28-C42325268C15}" type="slidenum">
              <a:rPr lang="en-US" smtClean="0"/>
              <a:t>‹#›</a:t>
            </a:fld>
            <a:endParaRPr lang="en-US"/>
          </a:p>
        </p:txBody>
      </p:sp>
    </p:spTree>
    <p:extLst>
      <p:ext uri="{BB962C8B-B14F-4D97-AF65-F5344CB8AC3E}">
        <p14:creationId xmlns:p14="http://schemas.microsoft.com/office/powerpoint/2010/main" val="31631468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D16E70-42EE-4780-91DC-46B10ECDC216}" type="datetimeFigureOut">
              <a:rPr lang="en-US" smtClean="0"/>
              <a:t>5/12/2013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1BB3B5-E4B6-4B6A-BD28-C42325268C15}" type="slidenum">
              <a:rPr lang="en-US" smtClean="0"/>
              <a:t>‹#›</a:t>
            </a:fld>
            <a:endParaRPr lang="en-US"/>
          </a:p>
        </p:txBody>
      </p:sp>
    </p:spTree>
    <p:extLst>
      <p:ext uri="{BB962C8B-B14F-4D97-AF65-F5344CB8AC3E}">
        <p14:creationId xmlns:p14="http://schemas.microsoft.com/office/powerpoint/2010/main" val="29038353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D16E70-42EE-4780-91DC-46B10ECDC216}" type="datetimeFigureOut">
              <a:rPr lang="en-US" smtClean="0"/>
              <a:t>5/12/2013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1BB3B5-E4B6-4B6A-BD28-C42325268C15}" type="slidenum">
              <a:rPr lang="en-US" smtClean="0"/>
              <a:t>‹#›</a:t>
            </a:fld>
            <a:endParaRPr lang="en-US"/>
          </a:p>
        </p:txBody>
      </p:sp>
    </p:spTree>
    <p:extLst>
      <p:ext uri="{BB962C8B-B14F-4D97-AF65-F5344CB8AC3E}">
        <p14:creationId xmlns:p14="http://schemas.microsoft.com/office/powerpoint/2010/main" val="852917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D16E70-42EE-4780-91DC-46B10ECDC216}" type="datetimeFigureOut">
              <a:rPr lang="en-US" smtClean="0"/>
              <a:t>5/12/2013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1BB3B5-E4B6-4B6A-BD28-C42325268C15}" type="slidenum">
              <a:rPr lang="en-US" smtClean="0"/>
              <a:t>‹#›</a:t>
            </a:fld>
            <a:endParaRPr lang="en-US"/>
          </a:p>
        </p:txBody>
      </p:sp>
    </p:spTree>
    <p:extLst>
      <p:ext uri="{BB962C8B-B14F-4D97-AF65-F5344CB8AC3E}">
        <p14:creationId xmlns:p14="http://schemas.microsoft.com/office/powerpoint/2010/main" val="18803443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Layout" Target="../slideLayouts/slideLayout7.xml"/><Relationship Id="rId4" Type="http://schemas.openxmlformats.org/officeDocument/2006/relationships/image" Target="../media/image7.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86628" y="1097084"/>
            <a:ext cx="4718552" cy="4922715"/>
          </a:xfrm>
        </p:spPr>
        <p:txBody>
          <a:bodyPr>
            <a:normAutofit fontScale="90000"/>
          </a:bodyPr>
          <a:lstStyle/>
          <a:p>
            <a:r>
              <a:rPr lang="en-US" sz="6000" b="1" dirty="0" smtClean="0"/>
              <a:t>Preaching—What to Preach?</a:t>
            </a:r>
            <a:r>
              <a:rPr lang="en-US" sz="4800" b="1" dirty="0" smtClean="0"/>
              <a:t/>
            </a:r>
            <a:br>
              <a:rPr lang="en-US" sz="4800" b="1" dirty="0" smtClean="0"/>
            </a:br>
            <a:r>
              <a:rPr lang="en-US" b="1" dirty="0" smtClean="0"/>
              <a:t>Sunday Comes Every Seven Days</a:t>
            </a:r>
            <a:br>
              <a:rPr lang="en-US" b="1" dirty="0" smtClean="0"/>
            </a:br>
            <a:r>
              <a:rPr lang="en-US" sz="4800" b="1" dirty="0" smtClean="0"/>
              <a:t/>
            </a:r>
            <a:br>
              <a:rPr lang="en-US" sz="4800" b="1" dirty="0" smtClean="0"/>
            </a:br>
            <a:r>
              <a:rPr lang="en-US" sz="2000" b="1" dirty="0" smtClean="0"/>
              <a:t>Inman 2—May 14, 2013</a:t>
            </a:r>
            <a:endParaRPr lang="en-US" sz="2000" b="1" dirty="0"/>
          </a:p>
        </p:txBody>
      </p:sp>
      <p:sp>
        <p:nvSpPr>
          <p:cNvPr id="4" name="Slide Number Placeholder 3"/>
          <p:cNvSpPr>
            <a:spLocks noGrp="1"/>
          </p:cNvSpPr>
          <p:nvPr>
            <p:ph type="sldNum" sz="quarter" idx="12"/>
          </p:nvPr>
        </p:nvSpPr>
        <p:spPr/>
        <p:txBody>
          <a:bodyPr/>
          <a:lstStyle/>
          <a:p>
            <a:fld id="{71EF0494-CA1F-4261-8C11-8EF754FDFEBA}" type="slidenum">
              <a:rPr lang="en-US" smtClean="0"/>
              <a:pPr/>
              <a:t>1</a:t>
            </a:fld>
            <a:endParaRPr lang="en-US"/>
          </a:p>
        </p:txBody>
      </p:sp>
      <p:sp>
        <p:nvSpPr>
          <p:cNvPr id="6" name="Rectangle 5"/>
          <p:cNvSpPr/>
          <p:nvPr/>
        </p:nvSpPr>
        <p:spPr>
          <a:xfrm>
            <a:off x="1353611" y="4876800"/>
            <a:ext cx="1335622" cy="215444"/>
          </a:xfrm>
          <a:prstGeom prst="rect">
            <a:avLst/>
          </a:prstGeom>
        </p:spPr>
        <p:txBody>
          <a:bodyPr wrap="none">
            <a:spAutoFit/>
          </a:bodyPr>
          <a:lstStyle/>
          <a:p>
            <a:r>
              <a:rPr lang="en-US" sz="800" dirty="0"/>
              <a:t>www.learnhebrewpod.com</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1295399"/>
            <a:ext cx="3958180" cy="3946773"/>
          </a:xfrm>
          <a:prstGeom prst="rect">
            <a:avLst/>
          </a:prstGeom>
        </p:spPr>
      </p:pic>
    </p:spTree>
    <p:extLst>
      <p:ext uri="{BB962C8B-B14F-4D97-AF65-F5344CB8AC3E}">
        <p14:creationId xmlns:p14="http://schemas.microsoft.com/office/powerpoint/2010/main" val="18425446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1EF0494-CA1F-4261-8C11-8EF754FDFEBA}" type="slidenum">
              <a:rPr lang="en-US" smtClean="0"/>
              <a:pPr/>
              <a:t>2</a:t>
            </a:fld>
            <a:endParaRPr lang="en-US"/>
          </a:p>
        </p:txBody>
      </p:sp>
      <p:sp>
        <p:nvSpPr>
          <p:cNvPr id="13" name="Rectangle 12"/>
          <p:cNvSpPr/>
          <p:nvPr/>
        </p:nvSpPr>
        <p:spPr>
          <a:xfrm>
            <a:off x="1406016" y="914400"/>
            <a:ext cx="3429000" cy="5693866"/>
          </a:xfrm>
          <a:prstGeom prst="rect">
            <a:avLst/>
          </a:prstGeom>
        </p:spPr>
        <p:txBody>
          <a:bodyPr wrap="square" numCol="1">
            <a:spAutoFit/>
          </a:bodyPr>
          <a:lstStyle/>
          <a:p>
            <a:r>
              <a:rPr lang="en-US" sz="1400" b="1" dirty="0" smtClean="0"/>
              <a:t>1  40:1-11  Three </a:t>
            </a:r>
            <a:r>
              <a:rPr lang="en-US" sz="1400" b="1" dirty="0"/>
              <a:t>voices</a:t>
            </a:r>
          </a:p>
          <a:p>
            <a:r>
              <a:rPr lang="en-US" sz="1400" b="1" dirty="0" smtClean="0"/>
              <a:t>2  40:12-31  Three </a:t>
            </a:r>
            <a:r>
              <a:rPr lang="en-US" sz="1400" b="1" dirty="0"/>
              <a:t>I’s about G</a:t>
            </a:r>
          </a:p>
          <a:p>
            <a:r>
              <a:rPr lang="en-US" sz="1400" b="1" dirty="0" smtClean="0"/>
              <a:t>3  41:1-5  Who </a:t>
            </a:r>
            <a:r>
              <a:rPr lang="en-US" sz="1400" b="1" dirty="0"/>
              <a:t>does these things?</a:t>
            </a:r>
          </a:p>
          <a:p>
            <a:r>
              <a:rPr lang="en-US" sz="1400" b="1" dirty="0" smtClean="0"/>
              <a:t>4  41:6-7  how </a:t>
            </a:r>
            <a:r>
              <a:rPr lang="en-US" sz="1400" b="1" dirty="0"/>
              <a:t>to make an idol</a:t>
            </a:r>
          </a:p>
          <a:p>
            <a:r>
              <a:rPr lang="en-US" sz="1400" b="1" dirty="0" smtClean="0"/>
              <a:t>5  41:8-13   Fear </a:t>
            </a:r>
            <a:r>
              <a:rPr lang="en-US" sz="1400" b="1" dirty="0"/>
              <a:t>not</a:t>
            </a:r>
          </a:p>
          <a:p>
            <a:r>
              <a:rPr lang="en-US" sz="1400" b="1" dirty="0" smtClean="0"/>
              <a:t>6  41:14-16  Fear </a:t>
            </a:r>
            <a:r>
              <a:rPr lang="en-US" sz="1400" b="1" dirty="0"/>
              <a:t>not</a:t>
            </a:r>
          </a:p>
          <a:p>
            <a:r>
              <a:rPr lang="en-US" sz="1400" b="1" dirty="0" smtClean="0"/>
              <a:t>7  41:17-20  Rivers </a:t>
            </a:r>
            <a:r>
              <a:rPr lang="en-US" sz="1400" b="1" dirty="0"/>
              <a:t>of assurance</a:t>
            </a:r>
          </a:p>
          <a:p>
            <a:r>
              <a:rPr lang="en-US" sz="1400" b="1" dirty="0" smtClean="0"/>
              <a:t>8  41:21-29  Who </a:t>
            </a:r>
            <a:r>
              <a:rPr lang="en-US" sz="1400" b="1" dirty="0"/>
              <a:t>does these things?</a:t>
            </a:r>
          </a:p>
          <a:p>
            <a:r>
              <a:rPr lang="en-US" sz="1400" b="1" dirty="0" smtClean="0"/>
              <a:t>9  42:1-4  Servant Song</a:t>
            </a:r>
            <a:endParaRPr lang="en-US" sz="1400" b="1" dirty="0"/>
          </a:p>
          <a:p>
            <a:r>
              <a:rPr lang="en-US" sz="1400" b="1" dirty="0" smtClean="0"/>
              <a:t>10  42:5-9  Servant</a:t>
            </a:r>
            <a:endParaRPr lang="en-US" sz="1400" b="1" dirty="0"/>
          </a:p>
          <a:p>
            <a:r>
              <a:rPr lang="en-US" sz="1400" b="1" dirty="0" smtClean="0"/>
              <a:t>11  42:10-13  new </a:t>
            </a:r>
            <a:r>
              <a:rPr lang="en-US" sz="1400" b="1" dirty="0"/>
              <a:t>song</a:t>
            </a:r>
          </a:p>
          <a:p>
            <a:r>
              <a:rPr lang="en-US" sz="1400" b="1" dirty="0" smtClean="0"/>
              <a:t>12  42:14-17  blind </a:t>
            </a:r>
            <a:r>
              <a:rPr lang="en-US" sz="1400" b="1" dirty="0"/>
              <a:t>Israel</a:t>
            </a:r>
          </a:p>
          <a:p>
            <a:r>
              <a:rPr lang="en-US" sz="1400" b="1" dirty="0" smtClean="0"/>
              <a:t>13  42:18-25  deaf </a:t>
            </a:r>
            <a:r>
              <a:rPr lang="en-US" sz="1400" b="1" dirty="0"/>
              <a:t>Israel</a:t>
            </a:r>
          </a:p>
          <a:p>
            <a:r>
              <a:rPr lang="en-US" sz="1400" b="1" dirty="0" smtClean="0"/>
              <a:t>14  43:1-7  Fear </a:t>
            </a:r>
            <a:r>
              <a:rPr lang="en-US" sz="1400" b="1" dirty="0"/>
              <a:t>not</a:t>
            </a:r>
          </a:p>
          <a:p>
            <a:r>
              <a:rPr lang="en-US" sz="1400" b="1" dirty="0" smtClean="0"/>
              <a:t>15  43:8-15  Who </a:t>
            </a:r>
            <a:r>
              <a:rPr lang="en-US" sz="1400" b="1" dirty="0"/>
              <a:t>does these things?</a:t>
            </a:r>
          </a:p>
          <a:p>
            <a:r>
              <a:rPr lang="en-US" sz="1400" b="1" dirty="0" smtClean="0"/>
              <a:t>16  43:16-21  I </a:t>
            </a:r>
            <a:r>
              <a:rPr lang="en-US" sz="1400" b="1" dirty="0"/>
              <a:t>am doing a new thing</a:t>
            </a:r>
          </a:p>
          <a:p>
            <a:r>
              <a:rPr lang="en-US" sz="1400" b="1" dirty="0" smtClean="0"/>
              <a:t>17  43:22-28  Has </a:t>
            </a:r>
            <a:r>
              <a:rPr lang="en-US" sz="1400" b="1" dirty="0"/>
              <a:t>Israel been faithful?</a:t>
            </a:r>
          </a:p>
          <a:p>
            <a:r>
              <a:rPr lang="en-US" sz="1400" b="1" dirty="0" smtClean="0"/>
              <a:t>18  44:1-5  Fear </a:t>
            </a:r>
            <a:r>
              <a:rPr lang="en-US" sz="1400" b="1" dirty="0"/>
              <a:t>not</a:t>
            </a:r>
          </a:p>
          <a:p>
            <a:r>
              <a:rPr lang="en-US" sz="1400" b="1" dirty="0" smtClean="0"/>
              <a:t>19  44:6-8  Who </a:t>
            </a:r>
            <a:r>
              <a:rPr lang="en-US" sz="1400" b="1" dirty="0"/>
              <a:t>does these things?</a:t>
            </a:r>
          </a:p>
          <a:p>
            <a:r>
              <a:rPr lang="en-US" sz="1400" b="1" dirty="0" smtClean="0"/>
              <a:t>20  44:9-20  how </a:t>
            </a:r>
            <a:r>
              <a:rPr lang="en-US" sz="1400" b="1" dirty="0"/>
              <a:t>to make an idol</a:t>
            </a:r>
          </a:p>
          <a:p>
            <a:r>
              <a:rPr lang="en-US" sz="1400" b="1" dirty="0" smtClean="0"/>
              <a:t>21  44:21-23 Does </a:t>
            </a:r>
            <a:r>
              <a:rPr lang="en-US" sz="1400" b="1" dirty="0"/>
              <a:t>Israel remember?</a:t>
            </a:r>
          </a:p>
          <a:p>
            <a:r>
              <a:rPr lang="en-US" sz="1400" b="1" dirty="0" smtClean="0"/>
              <a:t>22  44:24-45:7   Cyrus</a:t>
            </a:r>
            <a:endParaRPr lang="en-US" sz="1400" b="1" dirty="0"/>
          </a:p>
          <a:p>
            <a:r>
              <a:rPr lang="en-US" sz="1400" b="1" dirty="0" smtClean="0"/>
              <a:t>23  45:8  Rain </a:t>
            </a:r>
            <a:r>
              <a:rPr lang="en-US" sz="1400" b="1" dirty="0"/>
              <a:t>song</a:t>
            </a:r>
          </a:p>
          <a:p>
            <a:r>
              <a:rPr lang="en-US" sz="1400" b="1" dirty="0" smtClean="0"/>
              <a:t>24  45:9-13  Potter </a:t>
            </a:r>
            <a:r>
              <a:rPr lang="en-US" sz="1400" b="1" dirty="0"/>
              <a:t>and </a:t>
            </a:r>
            <a:r>
              <a:rPr lang="en-US" sz="1400" b="1" dirty="0" smtClean="0"/>
              <a:t>pottery</a:t>
            </a:r>
            <a:endParaRPr lang="en-US" sz="1400" b="1" dirty="0"/>
          </a:p>
          <a:p>
            <a:r>
              <a:rPr lang="en-US" sz="1400" b="1" dirty="0" smtClean="0"/>
              <a:t>25  45:14-17  God </a:t>
            </a:r>
            <a:r>
              <a:rPr lang="en-US" sz="1400" b="1" dirty="0"/>
              <a:t>with you</a:t>
            </a:r>
          </a:p>
          <a:p>
            <a:pPr marL="342900" indent="-342900">
              <a:buAutoNum type="arabicPlain" startAt="26"/>
            </a:pPr>
            <a:r>
              <a:rPr lang="en-US" sz="1400" b="1" dirty="0" smtClean="0"/>
              <a:t>45:18-19  Who </a:t>
            </a:r>
            <a:r>
              <a:rPr lang="en-US" sz="1400" b="1" dirty="0"/>
              <a:t>does these things</a:t>
            </a:r>
            <a:r>
              <a:rPr lang="en-US" sz="1400" b="1" dirty="0" smtClean="0"/>
              <a:t>?</a:t>
            </a:r>
            <a:endParaRPr lang="en-US" sz="1400" b="1" dirty="0"/>
          </a:p>
        </p:txBody>
      </p:sp>
      <p:sp>
        <p:nvSpPr>
          <p:cNvPr id="15" name="Rectangle 14"/>
          <p:cNvSpPr/>
          <p:nvPr/>
        </p:nvSpPr>
        <p:spPr>
          <a:xfrm>
            <a:off x="5202621" y="1022121"/>
            <a:ext cx="3452648" cy="5478423"/>
          </a:xfrm>
          <a:prstGeom prst="rect">
            <a:avLst/>
          </a:prstGeom>
        </p:spPr>
        <p:txBody>
          <a:bodyPr wrap="square" numCol="1">
            <a:spAutoFit/>
          </a:bodyPr>
          <a:lstStyle/>
          <a:p>
            <a:r>
              <a:rPr lang="en-US" sz="1400" b="1" dirty="0" smtClean="0"/>
              <a:t>27  45:20-25  Who </a:t>
            </a:r>
            <a:r>
              <a:rPr lang="en-US" sz="1400" b="1" dirty="0"/>
              <a:t>does these things?</a:t>
            </a:r>
          </a:p>
          <a:p>
            <a:r>
              <a:rPr lang="en-US" sz="1400" b="1" dirty="0" smtClean="0"/>
              <a:t>28  46:1-4  Bearing &amp; Being </a:t>
            </a:r>
            <a:r>
              <a:rPr lang="en-US" sz="1400" b="1" dirty="0"/>
              <a:t>Borne</a:t>
            </a:r>
          </a:p>
          <a:p>
            <a:r>
              <a:rPr lang="en-US" sz="1400" b="1" dirty="0" smtClean="0"/>
              <a:t>29  46:5-7  Who </a:t>
            </a:r>
            <a:r>
              <a:rPr lang="en-US" sz="1400" b="1" dirty="0"/>
              <a:t>is like me?</a:t>
            </a:r>
          </a:p>
          <a:p>
            <a:r>
              <a:rPr lang="en-US" sz="1400" b="1" dirty="0" smtClean="0"/>
              <a:t>30  46:8-13  The </a:t>
            </a:r>
            <a:r>
              <a:rPr lang="en-US" sz="1400" b="1" dirty="0"/>
              <a:t>good old days</a:t>
            </a:r>
          </a:p>
          <a:p>
            <a:r>
              <a:rPr lang="en-US" sz="1400" b="1" dirty="0" smtClean="0"/>
              <a:t>31  47:1-15  Babylon into the dirt</a:t>
            </a:r>
            <a:endParaRPr lang="en-US" sz="1400" b="1" dirty="0"/>
          </a:p>
          <a:p>
            <a:r>
              <a:rPr lang="en-US" sz="1400" b="1" dirty="0" smtClean="0"/>
              <a:t>32  48:1-11  Israel </a:t>
            </a:r>
            <a:r>
              <a:rPr lang="en-US" sz="1400" b="1" dirty="0"/>
              <a:t>is stubborn</a:t>
            </a:r>
          </a:p>
          <a:p>
            <a:r>
              <a:rPr lang="en-US" sz="1400" b="1" dirty="0" smtClean="0"/>
              <a:t>33  48:12-17  God </a:t>
            </a:r>
            <a:r>
              <a:rPr lang="en-US" sz="1400" b="1" dirty="0"/>
              <a:t>will crush Babylon</a:t>
            </a:r>
          </a:p>
          <a:p>
            <a:r>
              <a:rPr lang="en-US" sz="1400" b="1" dirty="0" smtClean="0"/>
              <a:t>34  48:18-19 What </a:t>
            </a:r>
            <a:r>
              <a:rPr lang="en-US" sz="1400" b="1" dirty="0"/>
              <a:t>might have been</a:t>
            </a:r>
          </a:p>
          <a:p>
            <a:r>
              <a:rPr lang="en-US" sz="1400" b="1" dirty="0" smtClean="0"/>
              <a:t>35  48:20-22  Go </a:t>
            </a:r>
            <a:r>
              <a:rPr lang="en-US" sz="1400" b="1" dirty="0"/>
              <a:t>Home</a:t>
            </a:r>
          </a:p>
          <a:p>
            <a:r>
              <a:rPr lang="en-US" sz="1400" b="1" dirty="0" smtClean="0"/>
              <a:t>36  49:1-6  Servant Song</a:t>
            </a:r>
            <a:endParaRPr lang="en-US" sz="1400" b="1" dirty="0"/>
          </a:p>
          <a:p>
            <a:r>
              <a:rPr lang="en-US" sz="1400" b="1" dirty="0" smtClean="0"/>
              <a:t>37  49:7-12  Go  home</a:t>
            </a:r>
            <a:endParaRPr lang="en-US" sz="1400" b="1" dirty="0"/>
          </a:p>
          <a:p>
            <a:r>
              <a:rPr lang="en-US" sz="1400" b="1" dirty="0" smtClean="0"/>
              <a:t>38  49:13-26</a:t>
            </a:r>
            <a:r>
              <a:rPr lang="en-US" sz="1400" b="1" dirty="0"/>
              <a:t> </a:t>
            </a:r>
            <a:r>
              <a:rPr lang="en-US" sz="1400" b="1" dirty="0" smtClean="0"/>
              <a:t> I </a:t>
            </a:r>
            <a:r>
              <a:rPr lang="en-US" sz="1400" b="1" dirty="0"/>
              <a:t>will not forget you</a:t>
            </a:r>
          </a:p>
          <a:p>
            <a:r>
              <a:rPr lang="en-US" sz="1400" b="1" dirty="0" smtClean="0"/>
              <a:t>39  50:1-3  Bill </a:t>
            </a:r>
            <a:r>
              <a:rPr lang="en-US" sz="1400" b="1" dirty="0"/>
              <a:t>of Divorce </a:t>
            </a:r>
          </a:p>
          <a:p>
            <a:r>
              <a:rPr lang="en-US" sz="1400" b="1" dirty="0" smtClean="0"/>
              <a:t>40  50:4-9  Servant Song</a:t>
            </a:r>
            <a:endParaRPr lang="en-US" sz="1400" b="1" dirty="0"/>
          </a:p>
          <a:p>
            <a:r>
              <a:rPr lang="en-US" sz="1400" b="1" dirty="0" smtClean="0"/>
              <a:t>41  50:10-51:8  Fear </a:t>
            </a:r>
            <a:r>
              <a:rPr lang="en-US" sz="1400" b="1" dirty="0"/>
              <a:t>Not</a:t>
            </a:r>
          </a:p>
          <a:p>
            <a:r>
              <a:rPr lang="en-US" sz="1400" b="1" dirty="0" smtClean="0"/>
              <a:t>42  51:9-52:2 Fear </a:t>
            </a:r>
            <a:r>
              <a:rPr lang="en-US" sz="1400" b="1" dirty="0"/>
              <a:t>Not</a:t>
            </a:r>
          </a:p>
          <a:p>
            <a:r>
              <a:rPr lang="en-US" sz="1400" b="1" dirty="0" smtClean="0"/>
              <a:t>43  52:3-6  It’s </a:t>
            </a:r>
            <a:r>
              <a:rPr lang="en-US" sz="1400" b="1" dirty="0"/>
              <a:t>Not About Money</a:t>
            </a:r>
          </a:p>
          <a:p>
            <a:r>
              <a:rPr lang="en-US" sz="1400" b="1" dirty="0" smtClean="0"/>
              <a:t>44  52:7-10  God </a:t>
            </a:r>
            <a:r>
              <a:rPr lang="en-US" sz="1400" b="1" dirty="0"/>
              <a:t>is King!  </a:t>
            </a:r>
          </a:p>
          <a:p>
            <a:r>
              <a:rPr lang="en-US" sz="1400" b="1" dirty="0" smtClean="0"/>
              <a:t>45  52:11-12  Depart</a:t>
            </a:r>
            <a:r>
              <a:rPr lang="en-US" sz="1400" b="1" dirty="0"/>
              <a:t>!  </a:t>
            </a:r>
          </a:p>
          <a:p>
            <a:r>
              <a:rPr lang="en-US" sz="1400" b="1" dirty="0" smtClean="0"/>
              <a:t>46  52:13-53:12  Servant </a:t>
            </a:r>
            <a:r>
              <a:rPr lang="en-US" sz="1400" b="1" dirty="0"/>
              <a:t>Song </a:t>
            </a:r>
          </a:p>
          <a:p>
            <a:r>
              <a:rPr lang="en-US" sz="1400" b="1" dirty="0" smtClean="0"/>
              <a:t>47  54:1-10  Sing </a:t>
            </a:r>
            <a:r>
              <a:rPr lang="en-US" sz="1400" b="1" dirty="0"/>
              <a:t>Oh Barren One</a:t>
            </a:r>
          </a:p>
          <a:p>
            <a:r>
              <a:rPr lang="en-US" sz="1400" b="1" dirty="0" smtClean="0"/>
              <a:t>48  54:11-17 The </a:t>
            </a:r>
            <a:r>
              <a:rPr lang="en-US" sz="1400" b="1" dirty="0"/>
              <a:t>New </a:t>
            </a:r>
            <a:r>
              <a:rPr lang="en-US" sz="1400" b="1" dirty="0" smtClean="0"/>
              <a:t>Salvation</a:t>
            </a:r>
            <a:endParaRPr lang="en-US" sz="1400" b="1" dirty="0"/>
          </a:p>
          <a:p>
            <a:r>
              <a:rPr lang="en-US" sz="1400" b="1" dirty="0" smtClean="0"/>
              <a:t>49  55:1-5 Come </a:t>
            </a:r>
            <a:r>
              <a:rPr lang="en-US" sz="1400" b="1" dirty="0"/>
              <a:t>all that Thirst</a:t>
            </a:r>
          </a:p>
          <a:p>
            <a:r>
              <a:rPr lang="en-US" sz="1400" b="1" dirty="0" smtClean="0"/>
              <a:t>50  55:6-11 The </a:t>
            </a:r>
            <a:r>
              <a:rPr lang="en-US" sz="1400" b="1" dirty="0"/>
              <a:t>Word of God  </a:t>
            </a:r>
          </a:p>
          <a:p>
            <a:r>
              <a:rPr lang="en-US" sz="1400" b="1" dirty="0" smtClean="0"/>
              <a:t>51  55:12-13  Thank God free </a:t>
            </a:r>
            <a:r>
              <a:rPr lang="en-US" sz="1400" b="1" dirty="0"/>
              <a:t>at last </a:t>
            </a:r>
          </a:p>
        </p:txBody>
      </p:sp>
      <p:sp>
        <p:nvSpPr>
          <p:cNvPr id="14" name="TextBox 13"/>
          <p:cNvSpPr txBox="1"/>
          <p:nvPr/>
        </p:nvSpPr>
        <p:spPr>
          <a:xfrm flipH="1">
            <a:off x="461665" y="378346"/>
            <a:ext cx="923330" cy="6022454"/>
          </a:xfrm>
          <a:prstGeom prst="rect">
            <a:avLst/>
          </a:prstGeom>
          <a:noFill/>
        </p:spPr>
        <p:txBody>
          <a:bodyPr vert="vert270" wrap="square" rtlCol="0">
            <a:spAutoFit/>
          </a:bodyPr>
          <a:lstStyle/>
          <a:p>
            <a:r>
              <a:rPr lang="en-US" sz="4800" b="1" dirty="0" smtClean="0">
                <a:solidFill>
                  <a:srgbClr val="FFC000"/>
                </a:solidFill>
              </a:rPr>
              <a:t>Isa</a:t>
            </a:r>
            <a:r>
              <a:rPr lang="en-US" sz="3600" b="1" dirty="0" smtClean="0">
                <a:solidFill>
                  <a:srgbClr val="FFC000"/>
                </a:solidFill>
              </a:rPr>
              <a:t>iah’s Series of 51 sermons</a:t>
            </a:r>
            <a:endParaRPr lang="en-US" sz="3600" b="1" dirty="0">
              <a:solidFill>
                <a:srgbClr val="FFC000"/>
              </a:solidFill>
            </a:endParaRPr>
          </a:p>
        </p:txBody>
      </p:sp>
      <p:sp>
        <p:nvSpPr>
          <p:cNvPr id="16" name="TextBox 15"/>
          <p:cNvSpPr txBox="1"/>
          <p:nvPr/>
        </p:nvSpPr>
        <p:spPr>
          <a:xfrm>
            <a:off x="1406016" y="457200"/>
            <a:ext cx="7118102" cy="523220"/>
          </a:xfrm>
          <a:prstGeom prst="rect">
            <a:avLst/>
          </a:prstGeom>
          <a:noFill/>
        </p:spPr>
        <p:txBody>
          <a:bodyPr wrap="none" rtlCol="0">
            <a:spAutoFit/>
          </a:bodyPr>
          <a:lstStyle/>
          <a:p>
            <a:r>
              <a:rPr lang="en-US" sz="2800" b="1" dirty="0" smtClean="0">
                <a:solidFill>
                  <a:srgbClr val="0070C0"/>
                </a:solidFill>
              </a:rPr>
              <a:t>Proposal:  Study the sermon series in Isa 40-55</a:t>
            </a:r>
            <a:endParaRPr lang="en-US" sz="2800" b="1" dirty="0">
              <a:solidFill>
                <a:srgbClr val="0070C0"/>
              </a:solidFill>
            </a:endParaRPr>
          </a:p>
        </p:txBody>
      </p:sp>
    </p:spTree>
    <p:extLst>
      <p:ext uri="{BB962C8B-B14F-4D97-AF65-F5344CB8AC3E}">
        <p14:creationId xmlns:p14="http://schemas.microsoft.com/office/powerpoint/2010/main" val="2801727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14800" y="364065"/>
            <a:ext cx="4267200" cy="761999"/>
          </a:xfrm>
        </p:spPr>
        <p:txBody>
          <a:bodyPr>
            <a:normAutofit fontScale="90000"/>
          </a:bodyPr>
          <a:lstStyle/>
          <a:p>
            <a:r>
              <a:rPr lang="en-US" b="1" dirty="0" smtClean="0"/>
              <a:t>Outline</a:t>
            </a:r>
            <a:endParaRPr lang="en-US" b="1" dirty="0"/>
          </a:p>
        </p:txBody>
      </p:sp>
      <p:sp>
        <p:nvSpPr>
          <p:cNvPr id="6" name="TextBox 5"/>
          <p:cNvSpPr txBox="1"/>
          <p:nvPr/>
        </p:nvSpPr>
        <p:spPr>
          <a:xfrm>
            <a:off x="457200" y="5909101"/>
            <a:ext cx="3276600" cy="646331"/>
          </a:xfrm>
          <a:prstGeom prst="rect">
            <a:avLst/>
          </a:prstGeom>
          <a:noFill/>
        </p:spPr>
        <p:txBody>
          <a:bodyPr wrap="square" rtlCol="0">
            <a:spAutoFit/>
          </a:bodyPr>
          <a:lstStyle/>
          <a:p>
            <a:r>
              <a:rPr lang="en-US" b="1" dirty="0" smtClean="0"/>
              <a:t>The prophet Isaiah by Raphael </a:t>
            </a:r>
          </a:p>
          <a:p>
            <a:endParaRPr lang="en-US" b="1" dirty="0"/>
          </a:p>
        </p:txBody>
      </p:sp>
      <p:sp>
        <p:nvSpPr>
          <p:cNvPr id="8" name="Slide Number Placeholder 7"/>
          <p:cNvSpPr>
            <a:spLocks noGrp="1"/>
          </p:cNvSpPr>
          <p:nvPr>
            <p:ph type="sldNum" sz="quarter" idx="12"/>
          </p:nvPr>
        </p:nvSpPr>
        <p:spPr/>
        <p:txBody>
          <a:bodyPr/>
          <a:lstStyle/>
          <a:p>
            <a:fld id="{71EF0494-CA1F-4261-8C11-8EF754FDFEBA}" type="slidenum">
              <a:rPr lang="en-US" smtClean="0"/>
              <a:pPr/>
              <a:t>3</a:t>
            </a:fld>
            <a:endParaRPr lang="en-US"/>
          </a:p>
        </p:txBody>
      </p:sp>
      <p:pic>
        <p:nvPicPr>
          <p:cNvPr id="9" name="Picture 8" descr="Raphaels_Prophet_Isaiah_350wide  www.finearttouch.com"/>
          <p:cNvPicPr>
            <a:picLocks noChangeAspect="1"/>
          </p:cNvPicPr>
          <p:nvPr/>
        </p:nvPicPr>
        <p:blipFill>
          <a:blip r:embed="rId3" cstate="print"/>
          <a:stretch>
            <a:fillRect/>
          </a:stretch>
        </p:blipFill>
        <p:spPr>
          <a:xfrm>
            <a:off x="457200" y="356182"/>
            <a:ext cx="3276600" cy="5457879"/>
          </a:xfrm>
          <a:prstGeom prst="rect">
            <a:avLst/>
          </a:prstGeom>
        </p:spPr>
      </p:pic>
      <p:sp>
        <p:nvSpPr>
          <p:cNvPr id="10" name="Rectangle 9"/>
          <p:cNvSpPr/>
          <p:nvPr/>
        </p:nvSpPr>
        <p:spPr>
          <a:xfrm>
            <a:off x="304800" y="6324600"/>
            <a:ext cx="1273105" cy="230832"/>
          </a:xfrm>
          <a:prstGeom prst="rect">
            <a:avLst/>
          </a:prstGeom>
        </p:spPr>
        <p:txBody>
          <a:bodyPr wrap="none">
            <a:spAutoFit/>
          </a:bodyPr>
          <a:lstStyle/>
          <a:p>
            <a:r>
              <a:rPr lang="en-US" sz="900" dirty="0" smtClean="0"/>
              <a:t>www.finearttouch.com</a:t>
            </a:r>
            <a:endParaRPr lang="en-US" sz="900" dirty="0"/>
          </a:p>
        </p:txBody>
      </p:sp>
      <p:sp>
        <p:nvSpPr>
          <p:cNvPr id="3" name="TextBox 2"/>
          <p:cNvSpPr txBox="1"/>
          <p:nvPr/>
        </p:nvSpPr>
        <p:spPr>
          <a:xfrm>
            <a:off x="4114801" y="1676400"/>
            <a:ext cx="3810000" cy="1938992"/>
          </a:xfrm>
          <a:prstGeom prst="rect">
            <a:avLst/>
          </a:prstGeom>
          <a:noFill/>
        </p:spPr>
        <p:txBody>
          <a:bodyPr wrap="square" rtlCol="0">
            <a:spAutoFit/>
          </a:bodyPr>
          <a:lstStyle/>
          <a:p>
            <a:pPr marL="342900" indent="-342900">
              <a:buFont typeface="Arial" pitchFamily="34" charset="0"/>
              <a:buChar char="•"/>
            </a:pPr>
            <a:r>
              <a:rPr lang="en-US" sz="2400" b="1" dirty="0" smtClean="0">
                <a:solidFill>
                  <a:schemeClr val="bg1">
                    <a:lumMod val="75000"/>
                  </a:schemeClr>
                </a:solidFill>
              </a:rPr>
              <a:t>Isaiah as a whole</a:t>
            </a:r>
          </a:p>
          <a:p>
            <a:pPr marL="342900" indent="-342900">
              <a:buFont typeface="Arial" pitchFamily="34" charset="0"/>
              <a:buChar char="•"/>
            </a:pPr>
            <a:r>
              <a:rPr lang="en-US" sz="2400" b="1" dirty="0" smtClean="0">
                <a:solidFill>
                  <a:schemeClr val="bg1">
                    <a:lumMod val="75000"/>
                  </a:schemeClr>
                </a:solidFill>
              </a:rPr>
              <a:t>World of Isa 40-55</a:t>
            </a:r>
          </a:p>
          <a:p>
            <a:pPr marL="342900" indent="-342900">
              <a:buFont typeface="Arial" pitchFamily="34" charset="0"/>
              <a:buChar char="•"/>
            </a:pPr>
            <a:r>
              <a:rPr lang="en-US" sz="2400" b="1" dirty="0" smtClean="0">
                <a:solidFill>
                  <a:schemeClr val="bg1">
                    <a:lumMod val="75000"/>
                  </a:schemeClr>
                </a:solidFill>
              </a:rPr>
              <a:t>Analysis of 51</a:t>
            </a:r>
            <a:r>
              <a:rPr lang="en-US" sz="2400" b="1" dirty="0" smtClean="0"/>
              <a:t> sermons in the series</a:t>
            </a:r>
          </a:p>
          <a:p>
            <a:pPr marL="342900" indent="-342900">
              <a:buFont typeface="Arial" pitchFamily="34" charset="0"/>
              <a:buChar char="•"/>
            </a:pPr>
            <a:r>
              <a:rPr lang="en-US" sz="2400" b="1" dirty="0" smtClean="0"/>
              <a:t>Points from Isaiah</a:t>
            </a:r>
            <a:endParaRPr lang="en-US" sz="2400" b="1" dirty="0"/>
          </a:p>
        </p:txBody>
      </p:sp>
    </p:spTree>
    <p:extLst>
      <p:ext uri="{BB962C8B-B14F-4D97-AF65-F5344CB8AC3E}">
        <p14:creationId xmlns:p14="http://schemas.microsoft.com/office/powerpoint/2010/main" val="33534447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533400"/>
            <a:ext cx="6324600" cy="914400"/>
          </a:xfrm>
        </p:spPr>
        <p:txBody>
          <a:bodyPr/>
          <a:lstStyle/>
          <a:p>
            <a:r>
              <a:rPr lang="en-US" b="1" dirty="0" smtClean="0">
                <a:solidFill>
                  <a:schemeClr val="accent6">
                    <a:lumMod val="75000"/>
                  </a:schemeClr>
                </a:solidFill>
              </a:rPr>
              <a:t>Outline of all Isaiah</a:t>
            </a:r>
            <a:endParaRPr lang="en-US" b="1" dirty="0">
              <a:solidFill>
                <a:schemeClr val="accent6">
                  <a:lumMod val="75000"/>
                </a:schemeClr>
              </a:solidFill>
            </a:endParaRPr>
          </a:p>
        </p:txBody>
      </p:sp>
      <p:sp>
        <p:nvSpPr>
          <p:cNvPr id="3" name="Subtitle 2"/>
          <p:cNvSpPr>
            <a:spLocks noGrp="1"/>
          </p:cNvSpPr>
          <p:nvPr>
            <p:ph type="subTitle" idx="1"/>
          </p:nvPr>
        </p:nvSpPr>
        <p:spPr>
          <a:xfrm>
            <a:off x="304800" y="1828800"/>
            <a:ext cx="8610600" cy="4267200"/>
          </a:xfrm>
        </p:spPr>
        <p:txBody>
          <a:bodyPr>
            <a:normAutofit fontScale="92500" lnSpcReduction="10000"/>
          </a:bodyPr>
          <a:lstStyle/>
          <a:p>
            <a:pPr algn="l">
              <a:buFont typeface="Arial" pitchFamily="34" charset="0"/>
              <a:buChar char="•"/>
            </a:pPr>
            <a:r>
              <a:rPr lang="en-US" b="1" dirty="0" smtClean="0">
                <a:solidFill>
                  <a:schemeClr val="tx1"/>
                </a:solidFill>
              </a:rPr>
              <a:t>1-12 	Oppression/judgment/hope</a:t>
            </a:r>
          </a:p>
          <a:p>
            <a:pPr algn="l">
              <a:buFont typeface="Arial" pitchFamily="34" charset="0"/>
              <a:buChar char="•"/>
            </a:pPr>
            <a:r>
              <a:rPr lang="en-US" b="1" dirty="0" smtClean="0">
                <a:solidFill>
                  <a:schemeClr val="tx1"/>
                </a:solidFill>
              </a:rPr>
              <a:t>13-23 	Oracles against the nations</a:t>
            </a:r>
          </a:p>
          <a:p>
            <a:pPr algn="l">
              <a:buFont typeface="Arial" pitchFamily="34" charset="0"/>
              <a:buChar char="•"/>
            </a:pPr>
            <a:r>
              <a:rPr lang="en-US" b="1" dirty="0" smtClean="0">
                <a:solidFill>
                  <a:schemeClr val="tx1"/>
                </a:solidFill>
              </a:rPr>
              <a:t>24-27 	World apocalyptic</a:t>
            </a:r>
          </a:p>
          <a:p>
            <a:pPr algn="l">
              <a:buFont typeface="Arial" pitchFamily="34" charset="0"/>
              <a:buChar char="•"/>
            </a:pPr>
            <a:r>
              <a:rPr lang="en-US" b="1" dirty="0" smtClean="0">
                <a:solidFill>
                  <a:schemeClr val="tx1"/>
                </a:solidFill>
              </a:rPr>
              <a:t>28-33 	Woes (6)</a:t>
            </a:r>
          </a:p>
          <a:p>
            <a:pPr algn="l">
              <a:buFont typeface="Arial" pitchFamily="34" charset="0"/>
              <a:buChar char="•"/>
            </a:pPr>
            <a:r>
              <a:rPr lang="en-US" b="1" dirty="0" smtClean="0">
                <a:solidFill>
                  <a:schemeClr val="tx1"/>
                </a:solidFill>
              </a:rPr>
              <a:t>34-35 	Herem/Homecoming</a:t>
            </a:r>
          </a:p>
          <a:p>
            <a:pPr algn="l">
              <a:buFont typeface="Arial" pitchFamily="34" charset="0"/>
              <a:buChar char="•"/>
            </a:pPr>
            <a:r>
              <a:rPr lang="en-US" b="1" dirty="0" smtClean="0">
                <a:solidFill>
                  <a:schemeClr val="tx1"/>
                </a:solidFill>
              </a:rPr>
              <a:t>36-39 	Hezekiah</a:t>
            </a:r>
          </a:p>
          <a:p>
            <a:pPr algn="l">
              <a:buFont typeface="Arial" pitchFamily="34" charset="0"/>
              <a:buChar char="•"/>
            </a:pPr>
            <a:r>
              <a:rPr lang="en-US" b="1" dirty="0" smtClean="0">
                <a:solidFill>
                  <a:schemeClr val="tx1"/>
                </a:solidFill>
              </a:rPr>
              <a:t>40-55 	God of hope &amp; history sends a servant</a:t>
            </a:r>
          </a:p>
          <a:p>
            <a:pPr algn="l">
              <a:buFont typeface="Arial" pitchFamily="34" charset="0"/>
              <a:buChar char="•"/>
            </a:pPr>
            <a:r>
              <a:rPr lang="en-US" b="1" dirty="0" smtClean="0">
                <a:solidFill>
                  <a:schemeClr val="tx1"/>
                </a:solidFill>
              </a:rPr>
              <a:t>56-66 	God high &amp; holy sends a preacher</a:t>
            </a:r>
          </a:p>
          <a:p>
            <a:pPr algn="l">
              <a:buFont typeface="Arial" pitchFamily="34" charset="0"/>
              <a:buChar char="•"/>
            </a:pPr>
            <a:endParaRPr lang="en-US" b="1" dirty="0" smtClean="0">
              <a:solidFill>
                <a:schemeClr val="tx1"/>
              </a:solidFill>
            </a:endParaRPr>
          </a:p>
        </p:txBody>
      </p:sp>
      <p:sp>
        <p:nvSpPr>
          <p:cNvPr id="5" name="Slide Number Placeholder 4"/>
          <p:cNvSpPr>
            <a:spLocks noGrp="1"/>
          </p:cNvSpPr>
          <p:nvPr>
            <p:ph type="sldNum" sz="quarter" idx="12"/>
          </p:nvPr>
        </p:nvSpPr>
        <p:spPr/>
        <p:txBody>
          <a:bodyPr/>
          <a:lstStyle/>
          <a:p>
            <a:fld id="{71EF0494-CA1F-4261-8C11-8EF754FDFEBA}" type="slidenum">
              <a:rPr lang="en-US" smtClean="0"/>
              <a:pPr/>
              <a:t>4</a:t>
            </a:fld>
            <a:endParaRPr lang="en-US"/>
          </a:p>
        </p:txBody>
      </p:sp>
      <p:pic>
        <p:nvPicPr>
          <p:cNvPr id="6" name="Picture 5" descr="Raphaels_Prophet_Isaiah_350wide  www.finearttouch.com"/>
          <p:cNvPicPr>
            <a:picLocks noChangeAspect="1"/>
          </p:cNvPicPr>
          <p:nvPr/>
        </p:nvPicPr>
        <p:blipFill>
          <a:blip r:embed="rId3" cstate="print"/>
          <a:stretch>
            <a:fillRect/>
          </a:stretch>
        </p:blipFill>
        <p:spPr>
          <a:xfrm>
            <a:off x="7131300" y="152401"/>
            <a:ext cx="1784100" cy="2971800"/>
          </a:xfrm>
          <a:prstGeom prst="rect">
            <a:avLst/>
          </a:prstGeom>
        </p:spPr>
      </p:pic>
    </p:spTree>
    <p:extLst>
      <p:ext uri="{BB962C8B-B14F-4D97-AF65-F5344CB8AC3E}">
        <p14:creationId xmlns:p14="http://schemas.microsoft.com/office/powerpoint/2010/main" val="9173153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56111" y="3581400"/>
            <a:ext cx="8229600" cy="2819400"/>
          </a:xfrm>
        </p:spPr>
        <p:txBody>
          <a:bodyPr>
            <a:normAutofit lnSpcReduction="10000"/>
          </a:bodyPr>
          <a:lstStyle/>
          <a:p>
            <a:pPr marL="914400" lvl="1" indent="-457200" algn="l">
              <a:buFont typeface="Arial" pitchFamily="34" charset="0"/>
              <a:buChar char="•"/>
            </a:pPr>
            <a:r>
              <a:rPr lang="en-US" b="1" dirty="0" smtClean="0">
                <a:solidFill>
                  <a:schemeClr val="tx1"/>
                </a:solidFill>
              </a:rPr>
              <a:t>1-39—8th </a:t>
            </a:r>
            <a:r>
              <a:rPr lang="en-US" b="1" dirty="0">
                <a:solidFill>
                  <a:schemeClr val="tx1"/>
                </a:solidFill>
              </a:rPr>
              <a:t>century B.C. </a:t>
            </a:r>
            <a:r>
              <a:rPr lang="en-US" b="1" dirty="0" smtClean="0">
                <a:solidFill>
                  <a:schemeClr val="tx1"/>
                </a:solidFill>
              </a:rPr>
              <a:t>Jerusalem</a:t>
            </a:r>
          </a:p>
          <a:p>
            <a:pPr marL="914400" lvl="1" indent="-457200" algn="l">
              <a:buFont typeface="Arial" pitchFamily="34" charset="0"/>
              <a:buChar char="•"/>
            </a:pPr>
            <a:r>
              <a:rPr lang="en-US" b="1" dirty="0" smtClean="0">
                <a:solidFill>
                  <a:schemeClr val="tx1"/>
                </a:solidFill>
              </a:rPr>
              <a:t>40-55—6th </a:t>
            </a:r>
            <a:r>
              <a:rPr lang="en-US" b="1" dirty="0">
                <a:solidFill>
                  <a:schemeClr val="tx1"/>
                </a:solidFill>
              </a:rPr>
              <a:t>century B.C</a:t>
            </a:r>
            <a:r>
              <a:rPr lang="en-US" b="1" dirty="0" smtClean="0">
                <a:solidFill>
                  <a:schemeClr val="tx1"/>
                </a:solidFill>
              </a:rPr>
              <a:t>.</a:t>
            </a:r>
          </a:p>
          <a:p>
            <a:pPr marL="1371600" lvl="2" indent="-457200" algn="l">
              <a:buFont typeface="Arial" pitchFamily="34" charset="0"/>
              <a:buChar char="•"/>
            </a:pPr>
            <a:r>
              <a:rPr lang="en-US" b="1" dirty="0" smtClean="0">
                <a:solidFill>
                  <a:schemeClr val="tx1"/>
                </a:solidFill>
              </a:rPr>
              <a:t>People </a:t>
            </a:r>
            <a:r>
              <a:rPr lang="en-US" b="1" dirty="0">
                <a:solidFill>
                  <a:schemeClr val="tx1"/>
                </a:solidFill>
              </a:rPr>
              <a:t>from </a:t>
            </a:r>
            <a:r>
              <a:rPr lang="en-US" b="1" dirty="0" smtClean="0">
                <a:solidFill>
                  <a:schemeClr val="tx1"/>
                </a:solidFill>
              </a:rPr>
              <a:t>Jerusalem </a:t>
            </a:r>
            <a:r>
              <a:rPr lang="en-US" b="1" dirty="0">
                <a:solidFill>
                  <a:schemeClr val="tx1"/>
                </a:solidFill>
              </a:rPr>
              <a:t>in Babylonian </a:t>
            </a:r>
            <a:r>
              <a:rPr lang="en-US" b="1" dirty="0" smtClean="0">
                <a:solidFill>
                  <a:schemeClr val="tx1"/>
                </a:solidFill>
              </a:rPr>
              <a:t>Captivity</a:t>
            </a:r>
          </a:p>
          <a:p>
            <a:pPr marL="1371600" lvl="2" indent="-457200" algn="l">
              <a:buFont typeface="Arial" pitchFamily="34" charset="0"/>
              <a:buChar char="•"/>
            </a:pPr>
            <a:r>
              <a:rPr lang="en-US" b="1" dirty="0" smtClean="0">
                <a:solidFill>
                  <a:schemeClr val="tx1"/>
                </a:solidFill>
              </a:rPr>
              <a:t>Controversy over divisions of text</a:t>
            </a:r>
          </a:p>
          <a:p>
            <a:pPr marL="914400" lvl="1" indent="-457200" algn="l">
              <a:buFont typeface="Arial" pitchFamily="34" charset="0"/>
              <a:buChar char="•"/>
            </a:pPr>
            <a:r>
              <a:rPr lang="en-US" b="1" dirty="0" smtClean="0">
                <a:solidFill>
                  <a:schemeClr val="tx1"/>
                </a:solidFill>
              </a:rPr>
              <a:t>56-66—5th </a:t>
            </a:r>
            <a:r>
              <a:rPr lang="en-US" b="1" dirty="0">
                <a:solidFill>
                  <a:schemeClr val="tx1"/>
                </a:solidFill>
              </a:rPr>
              <a:t>century B.C. </a:t>
            </a:r>
            <a:endParaRPr lang="en-US" b="1" dirty="0" smtClean="0">
              <a:solidFill>
                <a:schemeClr val="tx1"/>
              </a:solidFill>
            </a:endParaRPr>
          </a:p>
          <a:p>
            <a:pPr marL="1371600" lvl="2" indent="-457200" algn="l">
              <a:buFont typeface="Arial" pitchFamily="34" charset="0"/>
              <a:buChar char="•"/>
            </a:pPr>
            <a:r>
              <a:rPr lang="en-US" b="1" dirty="0" smtClean="0">
                <a:solidFill>
                  <a:schemeClr val="tx1"/>
                </a:solidFill>
              </a:rPr>
              <a:t>post-exilic 	Jerusalem</a:t>
            </a:r>
            <a:endParaRPr lang="en-US" b="1" dirty="0">
              <a:solidFill>
                <a:schemeClr val="tx1"/>
              </a:solidFill>
            </a:endParaRPr>
          </a:p>
          <a:p>
            <a:pPr>
              <a:buFont typeface="Arial" pitchFamily="34" charset="0"/>
              <a:buChar char="•"/>
            </a:pPr>
            <a:endParaRPr lang="en-US" b="1" dirty="0">
              <a:solidFill>
                <a:schemeClr val="bg2">
                  <a:lumMod val="25000"/>
                </a:schemeClr>
              </a:solidFill>
            </a:endParaRPr>
          </a:p>
        </p:txBody>
      </p:sp>
      <p:sp>
        <p:nvSpPr>
          <p:cNvPr id="5" name="Slide Number Placeholder 4"/>
          <p:cNvSpPr>
            <a:spLocks noGrp="1"/>
          </p:cNvSpPr>
          <p:nvPr>
            <p:ph type="sldNum" sz="quarter" idx="12"/>
          </p:nvPr>
        </p:nvSpPr>
        <p:spPr/>
        <p:txBody>
          <a:bodyPr/>
          <a:lstStyle/>
          <a:p>
            <a:fld id="{71EF0494-CA1F-4261-8C11-8EF754FDFEBA}" type="slidenum">
              <a:rPr lang="en-US" smtClean="0"/>
              <a:pPr/>
              <a:t>5</a:t>
            </a:fld>
            <a:endParaRPr lang="en-US"/>
          </a:p>
        </p:txBody>
      </p:sp>
      <p:pic>
        <p:nvPicPr>
          <p:cNvPr id="6" name="Picture 5" descr="Raphaels_Prophet_Isaiah_350wide  www.finearttouch.com"/>
          <p:cNvPicPr>
            <a:picLocks noChangeAspect="1"/>
          </p:cNvPicPr>
          <p:nvPr/>
        </p:nvPicPr>
        <p:blipFill>
          <a:blip r:embed="rId3" cstate="print"/>
          <a:stretch>
            <a:fillRect/>
          </a:stretch>
        </p:blipFill>
        <p:spPr>
          <a:xfrm>
            <a:off x="7314284" y="152401"/>
            <a:ext cx="1601115" cy="2666999"/>
          </a:xfrm>
          <a:prstGeom prst="rect">
            <a:avLst/>
          </a:prstGeom>
        </p:spPr>
      </p:pic>
      <p:sp>
        <p:nvSpPr>
          <p:cNvPr id="7" name="TextBox 6"/>
          <p:cNvSpPr txBox="1"/>
          <p:nvPr/>
        </p:nvSpPr>
        <p:spPr>
          <a:xfrm>
            <a:off x="725384" y="424071"/>
            <a:ext cx="6019800" cy="2862322"/>
          </a:xfrm>
          <a:prstGeom prst="rect">
            <a:avLst/>
          </a:prstGeom>
          <a:noFill/>
        </p:spPr>
        <p:txBody>
          <a:bodyPr wrap="square" rtlCol="0">
            <a:spAutoFit/>
          </a:bodyPr>
          <a:lstStyle/>
          <a:p>
            <a:pPr lvl="0"/>
            <a:r>
              <a:rPr lang="en-US" sz="6000" b="1" dirty="0">
                <a:solidFill>
                  <a:schemeClr val="accent6">
                    <a:lumMod val="75000"/>
                  </a:schemeClr>
                </a:solidFill>
              </a:rPr>
              <a:t>Isaiah writes </a:t>
            </a:r>
          </a:p>
          <a:p>
            <a:pPr lvl="0"/>
            <a:r>
              <a:rPr lang="en-US" sz="6000" b="1" dirty="0">
                <a:solidFill>
                  <a:schemeClr val="accent6">
                    <a:lumMod val="75000"/>
                  </a:schemeClr>
                </a:solidFill>
              </a:rPr>
              <a:t>to three  different audiences</a:t>
            </a:r>
          </a:p>
        </p:txBody>
      </p:sp>
    </p:spTree>
    <p:extLst>
      <p:ext uri="{BB962C8B-B14F-4D97-AF65-F5344CB8AC3E}">
        <p14:creationId xmlns:p14="http://schemas.microsoft.com/office/powerpoint/2010/main" val="22371654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96200" cy="1401762"/>
          </a:xfrm>
        </p:spPr>
        <p:txBody>
          <a:bodyPr>
            <a:normAutofit fontScale="90000"/>
          </a:bodyPr>
          <a:lstStyle/>
          <a:p>
            <a:r>
              <a:rPr lang="en-US" sz="5400" b="1" dirty="0" smtClean="0"/>
              <a:t>Similarities between </a:t>
            </a:r>
            <a:r>
              <a:rPr lang="en-US" sz="5400" b="1" dirty="0" smtClean="0">
                <a:solidFill>
                  <a:srgbClr val="0070C0"/>
                </a:solidFill>
              </a:rPr>
              <a:t>Isaiah’s times </a:t>
            </a:r>
            <a:r>
              <a:rPr lang="en-US" sz="5400" b="1" dirty="0" smtClean="0">
                <a:solidFill>
                  <a:srgbClr val="C00000"/>
                </a:solidFill>
              </a:rPr>
              <a:t>and our world</a:t>
            </a:r>
            <a:endParaRPr lang="en-US" sz="5400" b="1" dirty="0">
              <a:solidFill>
                <a:srgbClr val="C00000"/>
              </a:solidFill>
            </a:endParaRPr>
          </a:p>
        </p:txBody>
      </p:sp>
      <p:sp>
        <p:nvSpPr>
          <p:cNvPr id="4" name="Slide Number Placeholder 3"/>
          <p:cNvSpPr>
            <a:spLocks noGrp="1"/>
          </p:cNvSpPr>
          <p:nvPr>
            <p:ph type="sldNum" sz="quarter" idx="12"/>
          </p:nvPr>
        </p:nvSpPr>
        <p:spPr/>
        <p:txBody>
          <a:bodyPr/>
          <a:lstStyle/>
          <a:p>
            <a:fld id="{71EF0494-CA1F-4261-8C11-8EF754FDFEBA}" type="slidenum">
              <a:rPr lang="en-US" smtClean="0"/>
              <a:pPr/>
              <a:t>6</a:t>
            </a:fld>
            <a:endParaRPr lang="en-US"/>
          </a:p>
        </p:txBody>
      </p:sp>
      <p:sp>
        <p:nvSpPr>
          <p:cNvPr id="9" name="Rectangle 8"/>
          <p:cNvSpPr/>
          <p:nvPr/>
        </p:nvSpPr>
        <p:spPr>
          <a:xfrm>
            <a:off x="5565209" y="4023272"/>
            <a:ext cx="1221809" cy="215444"/>
          </a:xfrm>
          <a:prstGeom prst="rect">
            <a:avLst/>
          </a:prstGeom>
        </p:spPr>
        <p:txBody>
          <a:bodyPr wrap="none">
            <a:spAutoFit/>
          </a:bodyPr>
          <a:lstStyle/>
          <a:p>
            <a:r>
              <a:rPr lang="en-US" sz="800" dirty="0"/>
              <a:t>www.goworldtravel.com</a:t>
            </a: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2809" y="1828800"/>
            <a:ext cx="3962400" cy="2499914"/>
          </a:xfrm>
          <a:prstGeom prst="rect">
            <a:avLst/>
          </a:prstGeom>
        </p:spPr>
      </p:pic>
      <p:sp>
        <p:nvSpPr>
          <p:cNvPr id="11" name="Rectangle 10"/>
          <p:cNvSpPr/>
          <p:nvPr/>
        </p:nvSpPr>
        <p:spPr>
          <a:xfrm>
            <a:off x="7383867" y="3782704"/>
            <a:ext cx="1074333" cy="215444"/>
          </a:xfrm>
          <a:prstGeom prst="rect">
            <a:avLst/>
          </a:prstGeom>
        </p:spPr>
        <p:txBody>
          <a:bodyPr wrap="none">
            <a:spAutoFit/>
          </a:bodyPr>
          <a:lstStyle/>
          <a:p>
            <a:r>
              <a:rPr lang="en-US" sz="800" dirty="0"/>
              <a:t>www.guardian.co.uk </a:t>
            </a:r>
          </a:p>
        </p:txBody>
      </p:sp>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9200" y="1676400"/>
            <a:ext cx="3429000" cy="2057400"/>
          </a:xfrm>
          <a:prstGeom prst="rect">
            <a:avLst/>
          </a:prstGeom>
        </p:spPr>
      </p:pic>
      <p:sp>
        <p:nvSpPr>
          <p:cNvPr id="3" name="TextBox 2"/>
          <p:cNvSpPr txBox="1"/>
          <p:nvPr/>
        </p:nvSpPr>
        <p:spPr>
          <a:xfrm>
            <a:off x="611916" y="4261734"/>
            <a:ext cx="4648200" cy="2677656"/>
          </a:xfrm>
          <a:prstGeom prst="rect">
            <a:avLst/>
          </a:prstGeom>
          <a:noFill/>
        </p:spPr>
        <p:txBody>
          <a:bodyPr wrap="square" rtlCol="0">
            <a:spAutoFit/>
          </a:bodyPr>
          <a:lstStyle/>
          <a:p>
            <a:pPr marL="285750" indent="-285750">
              <a:buFont typeface="Arial" pitchFamily="34" charset="0"/>
              <a:buChar char="•"/>
            </a:pPr>
            <a:r>
              <a:rPr lang="en-US" sz="2800" b="1" dirty="0" smtClean="0">
                <a:solidFill>
                  <a:schemeClr val="accent3">
                    <a:lumMod val="75000"/>
                  </a:schemeClr>
                </a:solidFill>
              </a:rPr>
              <a:t>Rootlessness</a:t>
            </a:r>
          </a:p>
          <a:p>
            <a:pPr marL="285750" indent="-285750">
              <a:buFont typeface="Arial" pitchFamily="34" charset="0"/>
              <a:buChar char="•"/>
            </a:pPr>
            <a:r>
              <a:rPr lang="en-US" sz="2800" b="1" dirty="0" smtClean="0">
                <a:solidFill>
                  <a:schemeClr val="accent3">
                    <a:lumMod val="75000"/>
                  </a:schemeClr>
                </a:solidFill>
              </a:rPr>
              <a:t>Fear</a:t>
            </a:r>
          </a:p>
          <a:p>
            <a:pPr marL="285750" indent="-285750">
              <a:buFont typeface="Arial" pitchFamily="34" charset="0"/>
              <a:buChar char="•"/>
            </a:pPr>
            <a:r>
              <a:rPr lang="en-US" sz="2800" b="1" dirty="0" smtClean="0">
                <a:solidFill>
                  <a:schemeClr val="accent3">
                    <a:lumMod val="75000"/>
                  </a:schemeClr>
                </a:solidFill>
              </a:rPr>
              <a:t>Questioning of God</a:t>
            </a:r>
          </a:p>
          <a:p>
            <a:pPr marL="285750" indent="-285750">
              <a:buFont typeface="Arial" pitchFamily="34" charset="0"/>
              <a:buChar char="•"/>
            </a:pPr>
            <a:r>
              <a:rPr lang="en-US" sz="2800" b="1" dirty="0" smtClean="0">
                <a:solidFill>
                  <a:schemeClr val="accent3">
                    <a:lumMod val="75000"/>
                  </a:schemeClr>
                </a:solidFill>
              </a:rPr>
              <a:t>Weak, Defeated</a:t>
            </a:r>
          </a:p>
          <a:p>
            <a:pPr marL="285750" indent="-285750">
              <a:buFont typeface="Arial" pitchFamily="34" charset="0"/>
              <a:buChar char="•"/>
            </a:pPr>
            <a:r>
              <a:rPr lang="en-US" sz="2800" b="1" dirty="0" smtClean="0">
                <a:solidFill>
                  <a:schemeClr val="accent3">
                    <a:lumMod val="75000"/>
                  </a:schemeClr>
                </a:solidFill>
              </a:rPr>
              <a:t>Attracted to new culture</a:t>
            </a:r>
          </a:p>
          <a:p>
            <a:endParaRPr lang="en-US" sz="2800" b="1" dirty="0"/>
          </a:p>
        </p:txBody>
      </p:sp>
      <p:sp>
        <p:nvSpPr>
          <p:cNvPr id="5" name="TextBox 4"/>
          <p:cNvSpPr txBox="1"/>
          <p:nvPr/>
        </p:nvSpPr>
        <p:spPr>
          <a:xfrm>
            <a:off x="5029200" y="4876800"/>
            <a:ext cx="473206" cy="369332"/>
          </a:xfrm>
          <a:prstGeom prst="rect">
            <a:avLst/>
          </a:prstGeom>
          <a:noFill/>
        </p:spPr>
        <p:txBody>
          <a:bodyPr wrap="none" rtlCol="0">
            <a:spAutoFit/>
          </a:bodyPr>
          <a:lstStyle/>
          <a:p>
            <a:pPr marL="285750" indent="-285750">
              <a:buFont typeface="Arial" pitchFamily="34" charset="0"/>
              <a:buChar char="•"/>
            </a:pPr>
            <a:endParaRPr lang="en-US" dirty="0"/>
          </a:p>
        </p:txBody>
      </p:sp>
      <p:sp>
        <p:nvSpPr>
          <p:cNvPr id="6" name="TextBox 5"/>
          <p:cNvSpPr txBox="1"/>
          <p:nvPr/>
        </p:nvSpPr>
        <p:spPr>
          <a:xfrm>
            <a:off x="4800600" y="4328714"/>
            <a:ext cx="4221505" cy="2308324"/>
          </a:xfrm>
          <a:prstGeom prst="rect">
            <a:avLst/>
          </a:prstGeom>
          <a:noFill/>
        </p:spPr>
        <p:txBody>
          <a:bodyPr wrap="square" rtlCol="0">
            <a:spAutoFit/>
          </a:bodyPr>
          <a:lstStyle/>
          <a:p>
            <a:pPr>
              <a:buFont typeface="Arial" pitchFamily="34" charset="0"/>
              <a:buChar char="•"/>
            </a:pPr>
            <a:r>
              <a:rPr lang="en-US" sz="2400" b="1" i="1" u="sng" dirty="0">
                <a:solidFill>
                  <a:schemeClr val="accent3">
                    <a:lumMod val="75000"/>
                  </a:schemeClr>
                </a:solidFill>
              </a:rPr>
              <a:t>Assimilation</a:t>
            </a:r>
          </a:p>
          <a:p>
            <a:pPr lvl="1">
              <a:buFont typeface="Arial" pitchFamily="34" charset="0"/>
              <a:buChar char="•"/>
            </a:pPr>
            <a:r>
              <a:rPr lang="en-US" sz="2400" b="1" dirty="0">
                <a:solidFill>
                  <a:schemeClr val="accent3">
                    <a:lumMod val="75000"/>
                  </a:schemeClr>
                </a:solidFill>
              </a:rPr>
              <a:t>Become part of culture</a:t>
            </a:r>
          </a:p>
          <a:p>
            <a:pPr>
              <a:buFont typeface="Arial" pitchFamily="34" charset="0"/>
              <a:buChar char="•"/>
            </a:pPr>
            <a:r>
              <a:rPr lang="en-US" sz="2400" b="1" i="1" u="sng" dirty="0" smtClean="0">
                <a:solidFill>
                  <a:schemeClr val="accent3">
                    <a:lumMod val="75000"/>
                  </a:schemeClr>
                </a:solidFill>
              </a:rPr>
              <a:t>Exhaustion</a:t>
            </a:r>
            <a:endParaRPr lang="en-US" sz="2400" b="1" i="1" u="sng" dirty="0">
              <a:solidFill>
                <a:schemeClr val="accent3">
                  <a:lumMod val="75000"/>
                </a:schemeClr>
              </a:solidFill>
            </a:endParaRPr>
          </a:p>
          <a:p>
            <a:pPr lvl="1">
              <a:buFont typeface="Arial" pitchFamily="34" charset="0"/>
              <a:buChar char="•"/>
            </a:pPr>
            <a:r>
              <a:rPr lang="en-US" sz="2400" b="1" dirty="0">
                <a:solidFill>
                  <a:schemeClr val="accent3">
                    <a:lumMod val="75000"/>
                  </a:schemeClr>
                </a:solidFill>
              </a:rPr>
              <a:t>Give up</a:t>
            </a:r>
          </a:p>
          <a:p>
            <a:pPr lvl="1">
              <a:buFont typeface="Arial" pitchFamily="34" charset="0"/>
              <a:buChar char="•"/>
            </a:pPr>
            <a:r>
              <a:rPr lang="en-US" sz="2400" b="1" dirty="0">
                <a:solidFill>
                  <a:schemeClr val="accent3">
                    <a:lumMod val="75000"/>
                  </a:schemeClr>
                </a:solidFill>
              </a:rPr>
              <a:t>Live in past hope</a:t>
            </a:r>
          </a:p>
          <a:p>
            <a:pPr>
              <a:buFont typeface="Arial" pitchFamily="34" charset="0"/>
              <a:buChar char="•"/>
            </a:pPr>
            <a:r>
              <a:rPr lang="en-US" sz="2400" b="1" i="1" u="sng" dirty="0">
                <a:solidFill>
                  <a:schemeClr val="accent3">
                    <a:lumMod val="75000"/>
                  </a:schemeClr>
                </a:solidFill>
              </a:rPr>
              <a:t>Recast faith</a:t>
            </a:r>
          </a:p>
        </p:txBody>
      </p:sp>
    </p:spTree>
    <p:extLst>
      <p:ext uri="{BB962C8B-B14F-4D97-AF65-F5344CB8AC3E}">
        <p14:creationId xmlns:p14="http://schemas.microsoft.com/office/powerpoint/2010/main" val="1738232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flipH="1">
            <a:off x="4900448" y="5490914"/>
            <a:ext cx="3688081" cy="769441"/>
          </a:xfrm>
          <a:prstGeom prst="rect">
            <a:avLst/>
          </a:prstGeom>
          <a:noFill/>
        </p:spPr>
        <p:txBody>
          <a:bodyPr wrap="square" rtlCol="0">
            <a:spAutoFit/>
          </a:bodyPr>
          <a:lstStyle/>
          <a:p>
            <a:r>
              <a:rPr lang="en-US" sz="4400" b="1" dirty="0" smtClean="0"/>
              <a:t>Marks in Color</a:t>
            </a:r>
            <a:endParaRPr lang="en-US" sz="4400" b="1"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457200"/>
            <a:ext cx="4398096" cy="5224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6905" y="1031610"/>
            <a:ext cx="4195166" cy="45956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6905" y="457201"/>
            <a:ext cx="4145242" cy="6199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318749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803062918"/>
              </p:ext>
            </p:extLst>
          </p:nvPr>
        </p:nvGraphicFramePr>
        <p:xfrm>
          <a:off x="838199" y="990600"/>
          <a:ext cx="7431025" cy="5638803"/>
        </p:xfrm>
        <a:graphic>
          <a:graphicData uri="http://schemas.openxmlformats.org/drawingml/2006/table">
            <a:tbl>
              <a:tblPr firstRow="1" bandRow="1">
                <a:tableStyleId>{5C22544A-7EE6-4342-B048-85BDC9FD1C3A}</a:tableStyleId>
              </a:tblPr>
              <a:tblGrid>
                <a:gridCol w="2133601"/>
                <a:gridCol w="838200"/>
                <a:gridCol w="2954467"/>
                <a:gridCol w="1504757"/>
              </a:tblGrid>
              <a:tr h="709071">
                <a:tc>
                  <a:txBody>
                    <a:bodyPr/>
                    <a:lstStyle/>
                    <a:p>
                      <a:r>
                        <a:rPr lang="en-US" dirty="0" smtClean="0"/>
                        <a:t>Mark</a:t>
                      </a:r>
                      <a:endParaRPr lang="en-US" dirty="0"/>
                    </a:p>
                  </a:txBody>
                  <a:tcPr/>
                </a:tc>
                <a:tc>
                  <a:txBody>
                    <a:bodyPr/>
                    <a:lstStyle/>
                    <a:p>
                      <a:r>
                        <a:rPr lang="en-US" dirty="0" smtClean="0"/>
                        <a:t>Rank</a:t>
                      </a:r>
                      <a:endParaRPr lang="en-US" dirty="0"/>
                    </a:p>
                  </a:txBody>
                  <a:tcPr/>
                </a:tc>
                <a:tc>
                  <a:txBody>
                    <a:bodyPr/>
                    <a:lstStyle/>
                    <a:p>
                      <a:r>
                        <a:rPr lang="en-US" dirty="0" smtClean="0"/>
                        <a:t>Included/total</a:t>
                      </a:r>
                      <a:r>
                        <a:rPr lang="en-US" baseline="0" dirty="0" smtClean="0"/>
                        <a:t> pericopes</a:t>
                      </a:r>
                      <a:endParaRPr lang="en-US" dirty="0"/>
                    </a:p>
                  </a:txBody>
                  <a:tcPr/>
                </a:tc>
                <a:tc>
                  <a:txBody>
                    <a:bodyPr/>
                    <a:lstStyle/>
                    <a:p>
                      <a:r>
                        <a:rPr lang="en-US" dirty="0" smtClean="0"/>
                        <a:t>Percent</a:t>
                      </a:r>
                      <a:endParaRPr lang="en-US" dirty="0"/>
                    </a:p>
                  </a:txBody>
                  <a:tcPr/>
                </a:tc>
              </a:tr>
              <a:tr h="410811">
                <a:tc>
                  <a:txBody>
                    <a:bodyPr/>
                    <a:lstStyle/>
                    <a:p>
                      <a:r>
                        <a:rPr lang="en-US" dirty="0" smtClean="0"/>
                        <a:t>God speaks</a:t>
                      </a:r>
                      <a:endParaRPr lang="en-US" dirty="0"/>
                    </a:p>
                  </a:txBody>
                  <a:tcPr/>
                </a:tc>
                <a:tc>
                  <a:txBody>
                    <a:bodyPr/>
                    <a:lstStyle/>
                    <a:p>
                      <a:r>
                        <a:rPr lang="en-US" dirty="0" smtClean="0"/>
                        <a:t>1</a:t>
                      </a:r>
                      <a:endParaRPr lang="en-US" dirty="0"/>
                    </a:p>
                  </a:txBody>
                  <a:tcPr/>
                </a:tc>
                <a:tc>
                  <a:txBody>
                    <a:bodyPr/>
                    <a:lstStyle/>
                    <a:p>
                      <a:r>
                        <a:rPr lang="en-US" dirty="0" smtClean="0"/>
                        <a:t>48 of 51</a:t>
                      </a:r>
                      <a:endParaRPr lang="en-US" dirty="0"/>
                    </a:p>
                  </a:txBody>
                  <a:tcPr/>
                </a:tc>
                <a:tc>
                  <a:txBody>
                    <a:bodyPr/>
                    <a:lstStyle/>
                    <a:p>
                      <a:r>
                        <a:rPr lang="en-US" dirty="0" smtClean="0"/>
                        <a:t>94%</a:t>
                      </a:r>
                      <a:endParaRPr lang="en-US" dirty="0"/>
                    </a:p>
                  </a:txBody>
                  <a:tcPr/>
                </a:tc>
              </a:tr>
              <a:tr h="410811">
                <a:tc>
                  <a:txBody>
                    <a:bodyPr/>
                    <a:lstStyle/>
                    <a:p>
                      <a:r>
                        <a:rPr lang="en-US" dirty="0" smtClean="0"/>
                        <a:t>Israel/Jerusalem</a:t>
                      </a:r>
                      <a:endParaRPr lang="en-US" dirty="0"/>
                    </a:p>
                  </a:txBody>
                  <a:tcPr/>
                </a:tc>
                <a:tc>
                  <a:txBody>
                    <a:bodyPr/>
                    <a:lstStyle/>
                    <a:p>
                      <a:r>
                        <a:rPr lang="en-US" dirty="0" smtClean="0"/>
                        <a:t>2</a:t>
                      </a:r>
                      <a:endParaRPr lang="en-US" dirty="0"/>
                    </a:p>
                  </a:txBody>
                  <a:tcPr/>
                </a:tc>
                <a:tc>
                  <a:txBody>
                    <a:bodyPr/>
                    <a:lstStyle/>
                    <a:p>
                      <a:r>
                        <a:rPr lang="en-US" dirty="0" smtClean="0"/>
                        <a:t>31 of 51</a:t>
                      </a:r>
                      <a:endParaRPr lang="en-US" dirty="0"/>
                    </a:p>
                  </a:txBody>
                  <a:tcPr/>
                </a:tc>
                <a:tc>
                  <a:txBody>
                    <a:bodyPr/>
                    <a:lstStyle/>
                    <a:p>
                      <a:r>
                        <a:rPr lang="en-US" dirty="0" smtClean="0"/>
                        <a:t>61%</a:t>
                      </a:r>
                      <a:endParaRPr lang="en-US" dirty="0"/>
                    </a:p>
                  </a:txBody>
                  <a:tcPr/>
                </a:tc>
              </a:tr>
              <a:tr h="410811">
                <a:tc>
                  <a:txBody>
                    <a:bodyPr/>
                    <a:lstStyle/>
                    <a:p>
                      <a:r>
                        <a:rPr lang="en-US" dirty="0" smtClean="0"/>
                        <a:t>Violence</a:t>
                      </a:r>
                      <a:endParaRPr lang="en-US" dirty="0"/>
                    </a:p>
                  </a:txBody>
                  <a:tcPr/>
                </a:tc>
                <a:tc>
                  <a:txBody>
                    <a:bodyPr/>
                    <a:lstStyle/>
                    <a:p>
                      <a:r>
                        <a:rPr lang="en-US" dirty="0" smtClean="0"/>
                        <a:t>3</a:t>
                      </a:r>
                      <a:endParaRPr lang="en-US" dirty="0"/>
                    </a:p>
                  </a:txBody>
                  <a:tcPr/>
                </a:tc>
                <a:tc>
                  <a:txBody>
                    <a:bodyPr/>
                    <a:lstStyle/>
                    <a:p>
                      <a:r>
                        <a:rPr lang="en-US" dirty="0" smtClean="0"/>
                        <a:t>23 of 51</a:t>
                      </a:r>
                      <a:endParaRPr lang="en-US" dirty="0"/>
                    </a:p>
                  </a:txBody>
                  <a:tcPr/>
                </a:tc>
                <a:tc>
                  <a:txBody>
                    <a:bodyPr/>
                    <a:lstStyle/>
                    <a:p>
                      <a:r>
                        <a:rPr lang="en-US" dirty="0" smtClean="0"/>
                        <a:t>45%</a:t>
                      </a:r>
                      <a:endParaRPr lang="en-US" dirty="0"/>
                    </a:p>
                  </a:txBody>
                  <a:tcPr/>
                </a:tc>
              </a:tr>
              <a:tr h="410811">
                <a:tc>
                  <a:txBody>
                    <a:bodyPr/>
                    <a:lstStyle/>
                    <a:p>
                      <a:r>
                        <a:rPr lang="en-US" dirty="0" smtClean="0"/>
                        <a:t>Creation</a:t>
                      </a:r>
                      <a:endParaRPr lang="en-US" dirty="0"/>
                    </a:p>
                  </a:txBody>
                  <a:tcPr/>
                </a:tc>
                <a:tc>
                  <a:txBody>
                    <a:bodyPr/>
                    <a:lstStyle/>
                    <a:p>
                      <a:r>
                        <a:rPr lang="en-US" dirty="0" smtClean="0"/>
                        <a:t>4</a:t>
                      </a:r>
                      <a:endParaRPr lang="en-US" dirty="0"/>
                    </a:p>
                  </a:txBody>
                  <a:tcPr/>
                </a:tc>
                <a:tc>
                  <a:txBody>
                    <a:bodyPr/>
                    <a:lstStyle/>
                    <a:p>
                      <a:r>
                        <a:rPr lang="en-US" dirty="0" smtClean="0"/>
                        <a:t>21 of 51</a:t>
                      </a:r>
                      <a:endParaRPr lang="en-US" dirty="0"/>
                    </a:p>
                  </a:txBody>
                  <a:tcPr/>
                </a:tc>
                <a:tc>
                  <a:txBody>
                    <a:bodyPr/>
                    <a:lstStyle/>
                    <a:p>
                      <a:r>
                        <a:rPr lang="en-US" dirty="0" smtClean="0"/>
                        <a:t>41%</a:t>
                      </a:r>
                      <a:endParaRPr lang="en-US" dirty="0"/>
                    </a:p>
                  </a:txBody>
                  <a:tcPr/>
                </a:tc>
              </a:tr>
              <a:tr h="410811">
                <a:tc>
                  <a:txBody>
                    <a:bodyPr/>
                    <a:lstStyle/>
                    <a:p>
                      <a:r>
                        <a:rPr lang="en-US" dirty="0" smtClean="0"/>
                        <a:t>Nations</a:t>
                      </a:r>
                      <a:endParaRPr lang="en-US" dirty="0"/>
                    </a:p>
                  </a:txBody>
                  <a:tcPr/>
                </a:tc>
                <a:tc>
                  <a:txBody>
                    <a:bodyPr/>
                    <a:lstStyle/>
                    <a:p>
                      <a:r>
                        <a:rPr lang="en-US" dirty="0" smtClean="0"/>
                        <a:t>4</a:t>
                      </a:r>
                      <a:endParaRPr lang="en-US" dirty="0"/>
                    </a:p>
                  </a:txBody>
                  <a:tcPr/>
                </a:tc>
                <a:tc>
                  <a:txBody>
                    <a:bodyPr/>
                    <a:lstStyle/>
                    <a:p>
                      <a:r>
                        <a:rPr lang="en-US" dirty="0" smtClean="0"/>
                        <a:t> 21 of 51</a:t>
                      </a:r>
                      <a:endParaRPr lang="en-US" dirty="0"/>
                    </a:p>
                  </a:txBody>
                  <a:tcPr/>
                </a:tc>
                <a:tc>
                  <a:txBody>
                    <a:bodyPr/>
                    <a:lstStyle/>
                    <a:p>
                      <a:r>
                        <a:rPr lang="en-US" dirty="0" smtClean="0"/>
                        <a:t>41%</a:t>
                      </a:r>
                      <a:endParaRPr lang="en-US" dirty="0"/>
                    </a:p>
                  </a:txBody>
                  <a:tcPr/>
                </a:tc>
              </a:tr>
              <a:tr h="410811">
                <a:tc>
                  <a:txBody>
                    <a:bodyPr/>
                    <a:lstStyle/>
                    <a:p>
                      <a:r>
                        <a:rPr lang="en-US" dirty="0" smtClean="0"/>
                        <a:t>Proof of God</a:t>
                      </a:r>
                      <a:endParaRPr lang="en-US" dirty="0"/>
                    </a:p>
                  </a:txBody>
                  <a:tcPr/>
                </a:tc>
                <a:tc>
                  <a:txBody>
                    <a:bodyPr/>
                    <a:lstStyle/>
                    <a:p>
                      <a:r>
                        <a:rPr lang="en-US" dirty="0" smtClean="0"/>
                        <a:t>6</a:t>
                      </a:r>
                      <a:endParaRPr lang="en-US" dirty="0"/>
                    </a:p>
                  </a:txBody>
                  <a:tcPr/>
                </a:tc>
                <a:tc>
                  <a:txBody>
                    <a:bodyPr/>
                    <a:lstStyle/>
                    <a:p>
                      <a:r>
                        <a:rPr lang="en-US" dirty="0" smtClean="0"/>
                        <a:t>20 of 51</a:t>
                      </a:r>
                      <a:endParaRPr lang="en-US" dirty="0"/>
                    </a:p>
                  </a:txBody>
                  <a:tcPr/>
                </a:tc>
                <a:tc>
                  <a:txBody>
                    <a:bodyPr/>
                    <a:lstStyle/>
                    <a:p>
                      <a:r>
                        <a:rPr lang="en-US" dirty="0" smtClean="0"/>
                        <a:t>39%</a:t>
                      </a:r>
                      <a:endParaRPr lang="en-US" dirty="0"/>
                    </a:p>
                  </a:txBody>
                  <a:tcPr/>
                </a:tc>
              </a:tr>
              <a:tr h="410811">
                <a:tc>
                  <a:txBody>
                    <a:bodyPr/>
                    <a:lstStyle/>
                    <a:p>
                      <a:r>
                        <a:rPr lang="en-US" dirty="0" smtClean="0"/>
                        <a:t>Assurance</a:t>
                      </a:r>
                      <a:endParaRPr lang="en-US" dirty="0"/>
                    </a:p>
                  </a:txBody>
                  <a:tcPr/>
                </a:tc>
                <a:tc>
                  <a:txBody>
                    <a:bodyPr/>
                    <a:lstStyle/>
                    <a:p>
                      <a:r>
                        <a:rPr lang="en-US" dirty="0" smtClean="0"/>
                        <a:t>7</a:t>
                      </a:r>
                      <a:endParaRPr lang="en-US" dirty="0"/>
                    </a:p>
                  </a:txBody>
                  <a:tcPr/>
                </a:tc>
                <a:tc>
                  <a:txBody>
                    <a:bodyPr/>
                    <a:lstStyle/>
                    <a:p>
                      <a:r>
                        <a:rPr lang="en-US" dirty="0" smtClean="0"/>
                        <a:t>19 of 51</a:t>
                      </a:r>
                      <a:endParaRPr lang="en-US" dirty="0"/>
                    </a:p>
                  </a:txBody>
                  <a:tcPr/>
                </a:tc>
                <a:tc>
                  <a:txBody>
                    <a:bodyPr/>
                    <a:lstStyle/>
                    <a:p>
                      <a:r>
                        <a:rPr lang="en-US" dirty="0" smtClean="0"/>
                        <a:t>37%</a:t>
                      </a:r>
                      <a:endParaRPr lang="en-US" dirty="0"/>
                    </a:p>
                  </a:txBody>
                  <a:tcPr/>
                </a:tc>
              </a:tr>
              <a:tr h="410811">
                <a:tc>
                  <a:txBody>
                    <a:bodyPr/>
                    <a:lstStyle/>
                    <a:p>
                      <a:r>
                        <a:rPr lang="en-US" dirty="0" smtClean="0"/>
                        <a:t>People speak</a:t>
                      </a:r>
                      <a:endParaRPr lang="en-US" dirty="0"/>
                    </a:p>
                  </a:txBody>
                  <a:tcPr/>
                </a:tc>
                <a:tc>
                  <a:txBody>
                    <a:bodyPr/>
                    <a:lstStyle/>
                    <a:p>
                      <a:r>
                        <a:rPr lang="en-US" dirty="0" smtClean="0"/>
                        <a:t>8</a:t>
                      </a:r>
                      <a:endParaRPr lang="en-US" dirty="0"/>
                    </a:p>
                  </a:txBody>
                  <a:tcPr/>
                </a:tc>
                <a:tc>
                  <a:txBody>
                    <a:bodyPr/>
                    <a:lstStyle/>
                    <a:p>
                      <a:r>
                        <a:rPr lang="en-US" dirty="0" smtClean="0"/>
                        <a:t>18 of 51</a:t>
                      </a:r>
                      <a:endParaRPr lang="en-US" dirty="0"/>
                    </a:p>
                  </a:txBody>
                  <a:tcPr/>
                </a:tc>
                <a:tc>
                  <a:txBody>
                    <a:bodyPr/>
                    <a:lstStyle/>
                    <a:p>
                      <a:r>
                        <a:rPr lang="en-US" dirty="0" smtClean="0"/>
                        <a:t>35%</a:t>
                      </a:r>
                      <a:endParaRPr lang="en-US" dirty="0"/>
                    </a:p>
                  </a:txBody>
                  <a:tcPr/>
                </a:tc>
              </a:tr>
              <a:tr h="410811">
                <a:tc>
                  <a:txBody>
                    <a:bodyPr/>
                    <a:lstStyle/>
                    <a:p>
                      <a:r>
                        <a:rPr lang="en-US" dirty="0" smtClean="0"/>
                        <a:t>Servant</a:t>
                      </a:r>
                      <a:endParaRPr lang="en-US" dirty="0"/>
                    </a:p>
                  </a:txBody>
                  <a:tcPr/>
                </a:tc>
                <a:tc>
                  <a:txBody>
                    <a:bodyPr/>
                    <a:lstStyle/>
                    <a:p>
                      <a:r>
                        <a:rPr lang="en-US" dirty="0" smtClean="0"/>
                        <a:t>9</a:t>
                      </a:r>
                      <a:endParaRPr lang="en-US" dirty="0"/>
                    </a:p>
                  </a:txBody>
                  <a:tcPr/>
                </a:tc>
                <a:tc>
                  <a:txBody>
                    <a:bodyPr/>
                    <a:lstStyle/>
                    <a:p>
                      <a:r>
                        <a:rPr lang="en-US" dirty="0" smtClean="0"/>
                        <a:t>17 of 51</a:t>
                      </a:r>
                      <a:endParaRPr lang="en-US" dirty="0"/>
                    </a:p>
                  </a:txBody>
                  <a:tcPr/>
                </a:tc>
                <a:tc>
                  <a:txBody>
                    <a:bodyPr/>
                    <a:lstStyle/>
                    <a:p>
                      <a:r>
                        <a:rPr lang="en-US" dirty="0" smtClean="0"/>
                        <a:t>33%</a:t>
                      </a:r>
                      <a:endParaRPr lang="en-US" dirty="0"/>
                    </a:p>
                  </a:txBody>
                  <a:tcPr/>
                </a:tc>
              </a:tr>
              <a:tr h="410811">
                <a:tc>
                  <a:txBody>
                    <a:bodyPr/>
                    <a:lstStyle/>
                    <a:p>
                      <a:r>
                        <a:rPr lang="en-US" dirty="0" smtClean="0"/>
                        <a:t>Return</a:t>
                      </a:r>
                      <a:r>
                        <a:rPr lang="en-US" baseline="0" dirty="0" smtClean="0"/>
                        <a:t> home</a:t>
                      </a:r>
                      <a:endParaRPr lang="en-US" dirty="0"/>
                    </a:p>
                  </a:txBody>
                  <a:tcPr/>
                </a:tc>
                <a:tc>
                  <a:txBody>
                    <a:bodyPr/>
                    <a:lstStyle/>
                    <a:p>
                      <a:r>
                        <a:rPr lang="en-US" dirty="0" smtClean="0"/>
                        <a:t>10</a:t>
                      </a:r>
                      <a:endParaRPr lang="en-US" dirty="0"/>
                    </a:p>
                  </a:txBody>
                  <a:tcPr/>
                </a:tc>
                <a:tc>
                  <a:txBody>
                    <a:bodyPr/>
                    <a:lstStyle/>
                    <a:p>
                      <a:r>
                        <a:rPr lang="en-US" dirty="0" smtClean="0"/>
                        <a:t>16 of 51</a:t>
                      </a:r>
                      <a:endParaRPr lang="en-US" dirty="0"/>
                    </a:p>
                  </a:txBody>
                  <a:tcPr/>
                </a:tc>
                <a:tc>
                  <a:txBody>
                    <a:bodyPr/>
                    <a:lstStyle/>
                    <a:p>
                      <a:r>
                        <a:rPr lang="en-US" dirty="0" smtClean="0"/>
                        <a:t>31%</a:t>
                      </a:r>
                      <a:endParaRPr lang="en-US" dirty="0"/>
                    </a:p>
                  </a:txBody>
                  <a:tcPr/>
                </a:tc>
              </a:tr>
              <a:tr h="410811">
                <a:tc>
                  <a:txBody>
                    <a:bodyPr/>
                    <a:lstStyle/>
                    <a:p>
                      <a:r>
                        <a:rPr lang="en-US" dirty="0" smtClean="0"/>
                        <a:t>Idols</a:t>
                      </a:r>
                      <a:endParaRPr lang="en-US" dirty="0"/>
                    </a:p>
                  </a:txBody>
                  <a:tcPr/>
                </a:tc>
                <a:tc>
                  <a:txBody>
                    <a:bodyPr/>
                    <a:lstStyle/>
                    <a:p>
                      <a:r>
                        <a:rPr lang="en-US" dirty="0" smtClean="0"/>
                        <a:t>10</a:t>
                      </a:r>
                      <a:endParaRPr lang="en-US" dirty="0"/>
                    </a:p>
                  </a:txBody>
                  <a:tcPr/>
                </a:tc>
                <a:tc>
                  <a:txBody>
                    <a:bodyPr/>
                    <a:lstStyle/>
                    <a:p>
                      <a:r>
                        <a:rPr lang="en-US" dirty="0" smtClean="0"/>
                        <a:t>16 of 51</a:t>
                      </a:r>
                      <a:endParaRPr lang="en-US" dirty="0"/>
                    </a:p>
                  </a:txBody>
                  <a:tcPr/>
                </a:tc>
                <a:tc>
                  <a:txBody>
                    <a:bodyPr/>
                    <a:lstStyle/>
                    <a:p>
                      <a:r>
                        <a:rPr lang="en-US" dirty="0" smtClean="0"/>
                        <a:t>31%</a:t>
                      </a:r>
                      <a:endParaRPr lang="en-US" dirty="0"/>
                    </a:p>
                  </a:txBody>
                  <a:tcPr/>
                </a:tc>
              </a:tr>
              <a:tr h="410811">
                <a:tc>
                  <a:txBody>
                    <a:bodyPr/>
                    <a:lstStyle/>
                    <a:p>
                      <a:r>
                        <a:rPr lang="en-US" dirty="0" smtClean="0"/>
                        <a:t>Save/Redeem</a:t>
                      </a:r>
                      <a:endParaRPr lang="en-US" dirty="0"/>
                    </a:p>
                  </a:txBody>
                  <a:tcPr/>
                </a:tc>
                <a:tc>
                  <a:txBody>
                    <a:bodyPr/>
                    <a:lstStyle/>
                    <a:p>
                      <a:r>
                        <a:rPr lang="en-US" dirty="0" smtClean="0"/>
                        <a:t>10</a:t>
                      </a:r>
                      <a:endParaRPr lang="en-US" dirty="0"/>
                    </a:p>
                  </a:txBody>
                  <a:tcPr/>
                </a:tc>
                <a:tc>
                  <a:txBody>
                    <a:bodyPr/>
                    <a:lstStyle/>
                    <a:p>
                      <a:r>
                        <a:rPr lang="en-US" dirty="0" smtClean="0"/>
                        <a:t>16 of 51</a:t>
                      </a:r>
                      <a:endParaRPr lang="en-US" dirty="0"/>
                    </a:p>
                  </a:txBody>
                  <a:tcPr/>
                </a:tc>
                <a:tc>
                  <a:txBody>
                    <a:bodyPr/>
                    <a:lstStyle/>
                    <a:p>
                      <a:r>
                        <a:rPr lang="en-US" dirty="0" smtClean="0"/>
                        <a:t>31%</a:t>
                      </a:r>
                      <a:endParaRPr lang="en-US" dirty="0"/>
                    </a:p>
                  </a:txBody>
                  <a:tcPr/>
                </a:tc>
              </a:tr>
            </a:tbl>
          </a:graphicData>
        </a:graphic>
      </p:graphicFrame>
      <p:sp>
        <p:nvSpPr>
          <p:cNvPr id="2" name="TextBox 1"/>
          <p:cNvSpPr txBox="1"/>
          <p:nvPr/>
        </p:nvSpPr>
        <p:spPr>
          <a:xfrm>
            <a:off x="1447800" y="228600"/>
            <a:ext cx="5154616" cy="923330"/>
          </a:xfrm>
          <a:prstGeom prst="rect">
            <a:avLst/>
          </a:prstGeom>
          <a:noFill/>
        </p:spPr>
        <p:txBody>
          <a:bodyPr wrap="none" rtlCol="0">
            <a:spAutoFit/>
          </a:bodyPr>
          <a:lstStyle/>
          <a:p>
            <a:r>
              <a:rPr lang="en-US" sz="5400" b="1" dirty="0" smtClean="0">
                <a:solidFill>
                  <a:srgbClr val="C00000"/>
                </a:solidFill>
              </a:rPr>
              <a:t>Dominant Marks </a:t>
            </a:r>
            <a:endParaRPr lang="en-US" sz="5400" b="1" dirty="0">
              <a:solidFill>
                <a:srgbClr val="C00000"/>
              </a:solidFill>
            </a:endParaRPr>
          </a:p>
        </p:txBody>
      </p:sp>
    </p:spTree>
    <p:extLst>
      <p:ext uri="{BB962C8B-B14F-4D97-AF65-F5344CB8AC3E}">
        <p14:creationId xmlns:p14="http://schemas.microsoft.com/office/powerpoint/2010/main" val="34933886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28203" y="618699"/>
            <a:ext cx="3942105" cy="4893647"/>
          </a:xfrm>
          <a:prstGeom prst="rect">
            <a:avLst/>
          </a:prstGeom>
          <a:noFill/>
        </p:spPr>
        <p:txBody>
          <a:bodyPr wrap="none" rtlCol="0">
            <a:spAutoFit/>
          </a:bodyPr>
          <a:lstStyle/>
          <a:p>
            <a:r>
              <a:rPr lang="en-US" sz="2400" b="1" dirty="0" smtClean="0"/>
              <a:t>Prophet</a:t>
            </a:r>
          </a:p>
          <a:p>
            <a:pPr marL="285750" indent="-285750">
              <a:buFont typeface="Arial" pitchFamily="34" charset="0"/>
              <a:buChar char="•"/>
            </a:pPr>
            <a:r>
              <a:rPr lang="en-US" sz="2400" b="1" dirty="0" smtClean="0"/>
              <a:t>Speaks Word of God</a:t>
            </a:r>
          </a:p>
          <a:p>
            <a:pPr marL="285750" indent="-285750">
              <a:buFont typeface="Arial" pitchFamily="34" charset="0"/>
              <a:buChar char="•"/>
            </a:pPr>
            <a:r>
              <a:rPr lang="en-US" sz="2400" b="1" dirty="0" smtClean="0"/>
              <a:t>Speaks to Israel Jerusalem</a:t>
            </a:r>
          </a:p>
          <a:p>
            <a:pPr marL="285750" indent="-285750">
              <a:buFont typeface="Arial" pitchFamily="34" charset="0"/>
              <a:buChar char="•"/>
            </a:pPr>
            <a:r>
              <a:rPr lang="en-US" sz="2400" b="1" dirty="0" smtClean="0"/>
              <a:t>Lives in violent world</a:t>
            </a:r>
          </a:p>
          <a:p>
            <a:pPr marL="285750" indent="-285750">
              <a:buFont typeface="Arial" pitchFamily="34" charset="0"/>
              <a:buChar char="•"/>
            </a:pPr>
            <a:r>
              <a:rPr lang="en-US" sz="2400" b="1" dirty="0" smtClean="0"/>
              <a:t>Uses theology of creation</a:t>
            </a:r>
          </a:p>
          <a:p>
            <a:pPr marL="285750" indent="-285750">
              <a:buFont typeface="Arial" pitchFamily="34" charset="0"/>
              <a:buChar char="•"/>
            </a:pPr>
            <a:r>
              <a:rPr lang="en-US" sz="2400" b="1" dirty="0" smtClean="0"/>
              <a:t>Israel/God vis-à-vis nations</a:t>
            </a:r>
          </a:p>
          <a:p>
            <a:pPr marL="285750" indent="-285750">
              <a:buFont typeface="Arial" pitchFamily="34" charset="0"/>
              <a:buChar char="•"/>
            </a:pPr>
            <a:r>
              <a:rPr lang="en-US" sz="2400" b="1" dirty="0" smtClean="0"/>
              <a:t>Apology for God</a:t>
            </a:r>
          </a:p>
          <a:p>
            <a:pPr marL="285750" indent="-285750">
              <a:buFont typeface="Arial" pitchFamily="34" charset="0"/>
              <a:buChar char="•"/>
            </a:pPr>
            <a:r>
              <a:rPr lang="en-US" sz="2400" b="1" dirty="0" smtClean="0"/>
              <a:t>Cites the people</a:t>
            </a:r>
          </a:p>
          <a:p>
            <a:pPr marL="285750" indent="-285750">
              <a:buFont typeface="Arial" pitchFamily="34" charset="0"/>
              <a:buChar char="•"/>
            </a:pPr>
            <a:r>
              <a:rPr lang="en-US" sz="2400" b="1" dirty="0" smtClean="0"/>
              <a:t>Stresses service</a:t>
            </a:r>
          </a:p>
          <a:p>
            <a:pPr marL="285750" indent="-285750">
              <a:buFont typeface="Arial" pitchFamily="34" charset="0"/>
              <a:buChar char="•"/>
            </a:pPr>
            <a:r>
              <a:rPr lang="en-US" sz="2400" b="1" dirty="0" smtClean="0"/>
              <a:t>Home language</a:t>
            </a:r>
          </a:p>
          <a:p>
            <a:pPr marL="285750" indent="-285750">
              <a:buFont typeface="Arial" pitchFamily="34" charset="0"/>
              <a:buChar char="•"/>
            </a:pPr>
            <a:r>
              <a:rPr lang="en-US" sz="2400" b="1" dirty="0" smtClean="0"/>
              <a:t>Addresses idolatry issue</a:t>
            </a:r>
          </a:p>
          <a:p>
            <a:pPr marL="285750" indent="-285750">
              <a:buFont typeface="Arial" pitchFamily="34" charset="0"/>
              <a:buChar char="•"/>
            </a:pPr>
            <a:r>
              <a:rPr lang="en-US" sz="2400" b="1" dirty="0" smtClean="0"/>
              <a:t>Stresses salvation</a:t>
            </a:r>
          </a:p>
          <a:p>
            <a:pPr marL="285750" indent="-285750">
              <a:buFont typeface="Arial" pitchFamily="34" charset="0"/>
              <a:buChar char="•"/>
            </a:pPr>
            <a:r>
              <a:rPr lang="en-US" sz="2400" b="1" dirty="0" smtClean="0"/>
              <a:t>Other Observations?</a:t>
            </a:r>
            <a:endParaRPr lang="en-US" sz="2400" b="1" dirty="0"/>
          </a:p>
        </p:txBody>
      </p:sp>
      <p:graphicFrame>
        <p:nvGraphicFramePr>
          <p:cNvPr id="4" name="Table 3"/>
          <p:cNvGraphicFramePr>
            <a:graphicFrameLocks noGrp="1"/>
          </p:cNvGraphicFramePr>
          <p:nvPr>
            <p:extLst>
              <p:ext uri="{D42A27DB-BD31-4B8C-83A1-F6EECF244321}">
                <p14:modId xmlns:p14="http://schemas.microsoft.com/office/powerpoint/2010/main" val="604011783"/>
              </p:ext>
            </p:extLst>
          </p:nvPr>
        </p:nvGraphicFramePr>
        <p:xfrm>
          <a:off x="838200" y="762000"/>
          <a:ext cx="2971801" cy="5212082"/>
        </p:xfrm>
        <a:graphic>
          <a:graphicData uri="http://schemas.openxmlformats.org/drawingml/2006/table">
            <a:tbl>
              <a:tblPr firstRow="1" bandRow="1">
                <a:tableStyleId>{5C22544A-7EE6-4342-B048-85BDC9FD1C3A}</a:tableStyleId>
              </a:tblPr>
              <a:tblGrid>
                <a:gridCol w="2133601"/>
                <a:gridCol w="838200"/>
              </a:tblGrid>
              <a:tr h="576854">
                <a:tc>
                  <a:txBody>
                    <a:bodyPr/>
                    <a:lstStyle/>
                    <a:p>
                      <a:r>
                        <a:rPr lang="en-US" dirty="0" smtClean="0"/>
                        <a:t>Mark</a:t>
                      </a:r>
                      <a:endParaRPr lang="en-US" dirty="0"/>
                    </a:p>
                  </a:txBody>
                  <a:tcPr/>
                </a:tc>
                <a:tc>
                  <a:txBody>
                    <a:bodyPr/>
                    <a:lstStyle/>
                    <a:p>
                      <a:r>
                        <a:rPr lang="en-US" dirty="0" smtClean="0"/>
                        <a:t>Rank</a:t>
                      </a:r>
                      <a:endParaRPr lang="en-US" dirty="0"/>
                    </a:p>
                  </a:txBody>
                  <a:tcPr/>
                </a:tc>
              </a:tr>
              <a:tr h="386269">
                <a:tc>
                  <a:txBody>
                    <a:bodyPr/>
                    <a:lstStyle/>
                    <a:p>
                      <a:r>
                        <a:rPr lang="en-US" dirty="0" smtClean="0"/>
                        <a:t>God speaks</a:t>
                      </a:r>
                      <a:endParaRPr lang="en-US" dirty="0"/>
                    </a:p>
                  </a:txBody>
                  <a:tcPr/>
                </a:tc>
                <a:tc>
                  <a:txBody>
                    <a:bodyPr/>
                    <a:lstStyle/>
                    <a:p>
                      <a:r>
                        <a:rPr lang="en-US" dirty="0" smtClean="0"/>
                        <a:t>1</a:t>
                      </a:r>
                      <a:endParaRPr lang="en-US" dirty="0"/>
                    </a:p>
                  </a:txBody>
                  <a:tcPr/>
                </a:tc>
              </a:tr>
              <a:tr h="386269">
                <a:tc>
                  <a:txBody>
                    <a:bodyPr/>
                    <a:lstStyle/>
                    <a:p>
                      <a:r>
                        <a:rPr lang="en-US" dirty="0" smtClean="0"/>
                        <a:t>Israel/Jerusalem</a:t>
                      </a:r>
                      <a:endParaRPr lang="en-US" dirty="0"/>
                    </a:p>
                  </a:txBody>
                  <a:tcPr/>
                </a:tc>
                <a:tc>
                  <a:txBody>
                    <a:bodyPr/>
                    <a:lstStyle/>
                    <a:p>
                      <a:r>
                        <a:rPr lang="en-US" dirty="0" smtClean="0"/>
                        <a:t>2</a:t>
                      </a:r>
                      <a:endParaRPr lang="en-US" dirty="0"/>
                    </a:p>
                  </a:txBody>
                  <a:tcPr/>
                </a:tc>
              </a:tr>
              <a:tr h="386269">
                <a:tc>
                  <a:txBody>
                    <a:bodyPr/>
                    <a:lstStyle/>
                    <a:p>
                      <a:r>
                        <a:rPr lang="en-US" dirty="0" smtClean="0"/>
                        <a:t>Violence</a:t>
                      </a:r>
                      <a:endParaRPr lang="en-US" dirty="0"/>
                    </a:p>
                  </a:txBody>
                  <a:tcPr/>
                </a:tc>
                <a:tc>
                  <a:txBody>
                    <a:bodyPr/>
                    <a:lstStyle/>
                    <a:p>
                      <a:r>
                        <a:rPr lang="en-US" dirty="0" smtClean="0"/>
                        <a:t>3</a:t>
                      </a:r>
                      <a:endParaRPr lang="en-US" dirty="0"/>
                    </a:p>
                  </a:txBody>
                  <a:tcPr/>
                </a:tc>
              </a:tr>
              <a:tr h="386269">
                <a:tc>
                  <a:txBody>
                    <a:bodyPr/>
                    <a:lstStyle/>
                    <a:p>
                      <a:r>
                        <a:rPr lang="en-US" dirty="0" smtClean="0"/>
                        <a:t>Creation</a:t>
                      </a:r>
                      <a:endParaRPr lang="en-US" dirty="0"/>
                    </a:p>
                  </a:txBody>
                  <a:tcPr/>
                </a:tc>
                <a:tc>
                  <a:txBody>
                    <a:bodyPr/>
                    <a:lstStyle/>
                    <a:p>
                      <a:r>
                        <a:rPr lang="en-US" dirty="0" smtClean="0"/>
                        <a:t>4</a:t>
                      </a:r>
                      <a:endParaRPr lang="en-US" dirty="0"/>
                    </a:p>
                  </a:txBody>
                  <a:tcPr/>
                </a:tc>
              </a:tr>
              <a:tr h="386269">
                <a:tc>
                  <a:txBody>
                    <a:bodyPr/>
                    <a:lstStyle/>
                    <a:p>
                      <a:r>
                        <a:rPr lang="en-US" dirty="0" smtClean="0"/>
                        <a:t>Nations</a:t>
                      </a:r>
                      <a:endParaRPr lang="en-US" dirty="0"/>
                    </a:p>
                  </a:txBody>
                  <a:tcPr/>
                </a:tc>
                <a:tc>
                  <a:txBody>
                    <a:bodyPr/>
                    <a:lstStyle/>
                    <a:p>
                      <a:r>
                        <a:rPr lang="en-US" dirty="0" smtClean="0"/>
                        <a:t>4</a:t>
                      </a:r>
                      <a:endParaRPr lang="en-US" dirty="0"/>
                    </a:p>
                  </a:txBody>
                  <a:tcPr/>
                </a:tc>
              </a:tr>
              <a:tr h="386269">
                <a:tc>
                  <a:txBody>
                    <a:bodyPr/>
                    <a:lstStyle/>
                    <a:p>
                      <a:r>
                        <a:rPr lang="en-US" dirty="0" smtClean="0"/>
                        <a:t>Proof of God</a:t>
                      </a:r>
                      <a:endParaRPr lang="en-US" dirty="0"/>
                    </a:p>
                  </a:txBody>
                  <a:tcPr/>
                </a:tc>
                <a:tc>
                  <a:txBody>
                    <a:bodyPr/>
                    <a:lstStyle/>
                    <a:p>
                      <a:r>
                        <a:rPr lang="en-US" dirty="0" smtClean="0"/>
                        <a:t>6</a:t>
                      </a:r>
                      <a:endParaRPr lang="en-US" dirty="0"/>
                    </a:p>
                  </a:txBody>
                  <a:tcPr/>
                </a:tc>
              </a:tr>
              <a:tr h="386269">
                <a:tc>
                  <a:txBody>
                    <a:bodyPr/>
                    <a:lstStyle/>
                    <a:p>
                      <a:r>
                        <a:rPr lang="en-US" dirty="0" smtClean="0"/>
                        <a:t>Assurance</a:t>
                      </a:r>
                      <a:endParaRPr lang="en-US" dirty="0"/>
                    </a:p>
                  </a:txBody>
                  <a:tcPr/>
                </a:tc>
                <a:tc>
                  <a:txBody>
                    <a:bodyPr/>
                    <a:lstStyle/>
                    <a:p>
                      <a:r>
                        <a:rPr lang="en-US" dirty="0" smtClean="0"/>
                        <a:t>7</a:t>
                      </a:r>
                      <a:endParaRPr lang="en-US" dirty="0"/>
                    </a:p>
                  </a:txBody>
                  <a:tcPr/>
                </a:tc>
              </a:tr>
              <a:tr h="386269">
                <a:tc>
                  <a:txBody>
                    <a:bodyPr/>
                    <a:lstStyle/>
                    <a:p>
                      <a:r>
                        <a:rPr lang="en-US" dirty="0" smtClean="0"/>
                        <a:t>People speak</a:t>
                      </a:r>
                      <a:endParaRPr lang="en-US" dirty="0"/>
                    </a:p>
                  </a:txBody>
                  <a:tcPr/>
                </a:tc>
                <a:tc>
                  <a:txBody>
                    <a:bodyPr/>
                    <a:lstStyle/>
                    <a:p>
                      <a:r>
                        <a:rPr lang="en-US" dirty="0" smtClean="0"/>
                        <a:t>8</a:t>
                      </a:r>
                      <a:endParaRPr lang="en-US" dirty="0"/>
                    </a:p>
                  </a:txBody>
                  <a:tcPr/>
                </a:tc>
              </a:tr>
              <a:tr h="386269">
                <a:tc>
                  <a:txBody>
                    <a:bodyPr/>
                    <a:lstStyle/>
                    <a:p>
                      <a:r>
                        <a:rPr lang="en-US" dirty="0" smtClean="0"/>
                        <a:t>Servant</a:t>
                      </a:r>
                      <a:endParaRPr lang="en-US" dirty="0"/>
                    </a:p>
                  </a:txBody>
                  <a:tcPr/>
                </a:tc>
                <a:tc>
                  <a:txBody>
                    <a:bodyPr/>
                    <a:lstStyle/>
                    <a:p>
                      <a:r>
                        <a:rPr lang="en-US" dirty="0" smtClean="0"/>
                        <a:t>9</a:t>
                      </a:r>
                      <a:endParaRPr lang="en-US" dirty="0"/>
                    </a:p>
                  </a:txBody>
                  <a:tcPr/>
                </a:tc>
              </a:tr>
              <a:tr h="386269">
                <a:tc>
                  <a:txBody>
                    <a:bodyPr/>
                    <a:lstStyle/>
                    <a:p>
                      <a:r>
                        <a:rPr lang="en-US" dirty="0" smtClean="0"/>
                        <a:t>Return</a:t>
                      </a:r>
                      <a:r>
                        <a:rPr lang="en-US" baseline="0" dirty="0" smtClean="0"/>
                        <a:t> home</a:t>
                      </a:r>
                      <a:endParaRPr lang="en-US" dirty="0"/>
                    </a:p>
                  </a:txBody>
                  <a:tcPr/>
                </a:tc>
                <a:tc>
                  <a:txBody>
                    <a:bodyPr/>
                    <a:lstStyle/>
                    <a:p>
                      <a:r>
                        <a:rPr lang="en-US" dirty="0" smtClean="0"/>
                        <a:t>10</a:t>
                      </a:r>
                      <a:endParaRPr lang="en-US" dirty="0"/>
                    </a:p>
                  </a:txBody>
                  <a:tcPr/>
                </a:tc>
              </a:tr>
              <a:tr h="386269">
                <a:tc>
                  <a:txBody>
                    <a:bodyPr/>
                    <a:lstStyle/>
                    <a:p>
                      <a:r>
                        <a:rPr lang="en-US" dirty="0" smtClean="0"/>
                        <a:t>Idols</a:t>
                      </a:r>
                      <a:endParaRPr lang="en-US" dirty="0"/>
                    </a:p>
                  </a:txBody>
                  <a:tcPr/>
                </a:tc>
                <a:tc>
                  <a:txBody>
                    <a:bodyPr/>
                    <a:lstStyle/>
                    <a:p>
                      <a:r>
                        <a:rPr lang="en-US" dirty="0" smtClean="0"/>
                        <a:t>10</a:t>
                      </a:r>
                      <a:endParaRPr lang="en-US" dirty="0"/>
                    </a:p>
                  </a:txBody>
                  <a:tcPr/>
                </a:tc>
              </a:tr>
              <a:tr h="386269">
                <a:tc>
                  <a:txBody>
                    <a:bodyPr/>
                    <a:lstStyle/>
                    <a:p>
                      <a:r>
                        <a:rPr lang="en-US" dirty="0" smtClean="0"/>
                        <a:t>Save/Redeem</a:t>
                      </a:r>
                      <a:endParaRPr lang="en-US" dirty="0"/>
                    </a:p>
                  </a:txBody>
                  <a:tcPr/>
                </a:tc>
                <a:tc>
                  <a:txBody>
                    <a:bodyPr/>
                    <a:lstStyle/>
                    <a:p>
                      <a:r>
                        <a:rPr lang="en-US" dirty="0" smtClean="0"/>
                        <a:t>10</a:t>
                      </a:r>
                      <a:endParaRPr lang="en-US" dirty="0"/>
                    </a:p>
                  </a:txBody>
                  <a:tcPr/>
                </a:tc>
              </a:tr>
            </a:tbl>
          </a:graphicData>
        </a:graphic>
      </p:graphicFrame>
    </p:spTree>
    <p:extLst>
      <p:ext uri="{BB962C8B-B14F-4D97-AF65-F5344CB8AC3E}">
        <p14:creationId xmlns:p14="http://schemas.microsoft.com/office/powerpoint/2010/main" val="7596505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14800" y="364065"/>
            <a:ext cx="4267200" cy="761999"/>
          </a:xfrm>
        </p:spPr>
        <p:txBody>
          <a:bodyPr>
            <a:normAutofit fontScale="90000"/>
          </a:bodyPr>
          <a:lstStyle/>
          <a:p>
            <a:r>
              <a:rPr lang="en-US" b="1" dirty="0" smtClean="0"/>
              <a:t>Outline</a:t>
            </a:r>
            <a:endParaRPr lang="en-US" b="1" dirty="0"/>
          </a:p>
        </p:txBody>
      </p:sp>
      <p:sp>
        <p:nvSpPr>
          <p:cNvPr id="6" name="TextBox 5"/>
          <p:cNvSpPr txBox="1"/>
          <p:nvPr/>
        </p:nvSpPr>
        <p:spPr>
          <a:xfrm>
            <a:off x="457200" y="5909101"/>
            <a:ext cx="3276600" cy="646331"/>
          </a:xfrm>
          <a:prstGeom prst="rect">
            <a:avLst/>
          </a:prstGeom>
          <a:noFill/>
        </p:spPr>
        <p:txBody>
          <a:bodyPr wrap="square" rtlCol="0">
            <a:spAutoFit/>
          </a:bodyPr>
          <a:lstStyle/>
          <a:p>
            <a:r>
              <a:rPr lang="en-US" b="1" dirty="0" smtClean="0"/>
              <a:t>The prophet Isaiah by Raphael </a:t>
            </a:r>
          </a:p>
          <a:p>
            <a:endParaRPr lang="en-US" b="1" dirty="0"/>
          </a:p>
        </p:txBody>
      </p:sp>
      <p:sp>
        <p:nvSpPr>
          <p:cNvPr id="8" name="Slide Number Placeholder 7"/>
          <p:cNvSpPr>
            <a:spLocks noGrp="1"/>
          </p:cNvSpPr>
          <p:nvPr>
            <p:ph type="sldNum" sz="quarter" idx="12"/>
          </p:nvPr>
        </p:nvSpPr>
        <p:spPr/>
        <p:txBody>
          <a:bodyPr/>
          <a:lstStyle/>
          <a:p>
            <a:fld id="{71EF0494-CA1F-4261-8C11-8EF754FDFEBA}" type="slidenum">
              <a:rPr lang="en-US" smtClean="0"/>
              <a:pPr/>
              <a:t>10</a:t>
            </a:fld>
            <a:endParaRPr lang="en-US"/>
          </a:p>
        </p:txBody>
      </p:sp>
      <p:pic>
        <p:nvPicPr>
          <p:cNvPr id="9" name="Picture 8" descr="Raphaels_Prophet_Isaiah_350wide  www.finearttouch.com"/>
          <p:cNvPicPr>
            <a:picLocks noChangeAspect="1"/>
          </p:cNvPicPr>
          <p:nvPr/>
        </p:nvPicPr>
        <p:blipFill>
          <a:blip r:embed="rId3" cstate="print"/>
          <a:stretch>
            <a:fillRect/>
          </a:stretch>
        </p:blipFill>
        <p:spPr>
          <a:xfrm>
            <a:off x="457200" y="356182"/>
            <a:ext cx="3276600" cy="5457879"/>
          </a:xfrm>
          <a:prstGeom prst="rect">
            <a:avLst/>
          </a:prstGeom>
        </p:spPr>
      </p:pic>
      <p:sp>
        <p:nvSpPr>
          <p:cNvPr id="10" name="Rectangle 9"/>
          <p:cNvSpPr/>
          <p:nvPr/>
        </p:nvSpPr>
        <p:spPr>
          <a:xfrm>
            <a:off x="304800" y="6324600"/>
            <a:ext cx="1273105" cy="230832"/>
          </a:xfrm>
          <a:prstGeom prst="rect">
            <a:avLst/>
          </a:prstGeom>
        </p:spPr>
        <p:txBody>
          <a:bodyPr wrap="none">
            <a:spAutoFit/>
          </a:bodyPr>
          <a:lstStyle/>
          <a:p>
            <a:r>
              <a:rPr lang="en-US" sz="900" dirty="0" smtClean="0"/>
              <a:t>www.finearttouch.com</a:t>
            </a:r>
            <a:endParaRPr lang="en-US" sz="900" dirty="0"/>
          </a:p>
        </p:txBody>
      </p:sp>
      <p:sp>
        <p:nvSpPr>
          <p:cNvPr id="3" name="TextBox 2"/>
          <p:cNvSpPr txBox="1"/>
          <p:nvPr/>
        </p:nvSpPr>
        <p:spPr>
          <a:xfrm>
            <a:off x="4114801" y="1676400"/>
            <a:ext cx="3810000" cy="4616648"/>
          </a:xfrm>
          <a:prstGeom prst="rect">
            <a:avLst/>
          </a:prstGeom>
          <a:noFill/>
        </p:spPr>
        <p:txBody>
          <a:bodyPr wrap="square" rtlCol="0">
            <a:spAutoFit/>
          </a:bodyPr>
          <a:lstStyle/>
          <a:p>
            <a:pPr marL="342900" indent="-342900">
              <a:buFont typeface="Arial" pitchFamily="34" charset="0"/>
              <a:buChar char="•"/>
            </a:pPr>
            <a:r>
              <a:rPr lang="en-US" sz="2400" b="1" dirty="0"/>
              <a:t>Isaiah as a whole</a:t>
            </a:r>
          </a:p>
          <a:p>
            <a:pPr marL="342900" indent="-342900">
              <a:buFont typeface="Arial" pitchFamily="34" charset="0"/>
              <a:buChar char="•"/>
            </a:pPr>
            <a:r>
              <a:rPr lang="en-US" sz="2400" b="1" dirty="0" smtClean="0"/>
              <a:t>Context of Isa 40-55</a:t>
            </a:r>
          </a:p>
          <a:p>
            <a:pPr marL="342900" indent="-342900">
              <a:buFont typeface="Arial" pitchFamily="34" charset="0"/>
              <a:buChar char="•"/>
            </a:pPr>
            <a:r>
              <a:rPr lang="en-US" sz="2400" b="1" dirty="0" smtClean="0"/>
              <a:t>Analysis of 51 sermons in the series</a:t>
            </a:r>
          </a:p>
          <a:p>
            <a:pPr marL="342900" indent="-342900">
              <a:buFont typeface="Arial" pitchFamily="34" charset="0"/>
              <a:buChar char="•"/>
            </a:pPr>
            <a:r>
              <a:rPr lang="en-US" sz="5400" b="1" dirty="0" smtClean="0"/>
              <a:t>Points from Isaiah</a:t>
            </a:r>
          </a:p>
          <a:p>
            <a:pPr marL="800100" lvl="1" indent="-342900">
              <a:buFont typeface="Arial" pitchFamily="34" charset="0"/>
              <a:buChar char="•"/>
            </a:pPr>
            <a:r>
              <a:rPr lang="en-US" b="1" dirty="0" smtClean="0"/>
              <a:t>General</a:t>
            </a:r>
          </a:p>
          <a:p>
            <a:pPr marL="800100" lvl="1" indent="-342900">
              <a:buFont typeface="Arial" pitchFamily="34" charset="0"/>
              <a:buChar char="•"/>
            </a:pPr>
            <a:r>
              <a:rPr lang="en-US" b="1" dirty="0" smtClean="0"/>
              <a:t>Creation</a:t>
            </a:r>
          </a:p>
          <a:p>
            <a:pPr marL="800100" lvl="1" indent="-342900">
              <a:buFont typeface="Arial" pitchFamily="34" charset="0"/>
              <a:buChar char="•"/>
            </a:pPr>
            <a:r>
              <a:rPr lang="en-US" b="1" dirty="0" smtClean="0"/>
              <a:t>Proof of God</a:t>
            </a:r>
          </a:p>
          <a:p>
            <a:pPr marL="800100" lvl="1" indent="-342900">
              <a:buFont typeface="Arial" pitchFamily="34" charset="0"/>
              <a:buChar char="•"/>
            </a:pPr>
            <a:r>
              <a:rPr lang="en-US" b="1" dirty="0" smtClean="0"/>
              <a:t>Servant</a:t>
            </a:r>
          </a:p>
          <a:p>
            <a:pPr marL="800100" lvl="1" indent="-342900">
              <a:buFont typeface="Arial" pitchFamily="34" charset="0"/>
              <a:buChar char="•"/>
            </a:pPr>
            <a:r>
              <a:rPr lang="en-US" b="1" dirty="0" smtClean="0"/>
              <a:t>Salvation</a:t>
            </a:r>
            <a:endParaRPr lang="en-US" b="1" dirty="0"/>
          </a:p>
        </p:txBody>
      </p:sp>
    </p:spTree>
    <p:extLst>
      <p:ext uri="{BB962C8B-B14F-4D97-AF65-F5344CB8AC3E}">
        <p14:creationId xmlns:p14="http://schemas.microsoft.com/office/powerpoint/2010/main" val="41898642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14800" y="364065"/>
            <a:ext cx="4267200" cy="1312335"/>
          </a:xfrm>
        </p:spPr>
        <p:txBody>
          <a:bodyPr>
            <a:noAutofit/>
          </a:bodyPr>
          <a:lstStyle/>
          <a:p>
            <a:r>
              <a:rPr lang="en-US" sz="4800" b="1" dirty="0" smtClean="0"/>
              <a:t>Isaiah Knew His Audience</a:t>
            </a:r>
            <a:endParaRPr lang="en-US" sz="4800" b="1" dirty="0"/>
          </a:p>
        </p:txBody>
      </p:sp>
      <p:sp>
        <p:nvSpPr>
          <p:cNvPr id="6" name="TextBox 5"/>
          <p:cNvSpPr txBox="1"/>
          <p:nvPr/>
        </p:nvSpPr>
        <p:spPr>
          <a:xfrm>
            <a:off x="457200" y="5909101"/>
            <a:ext cx="3276600" cy="646331"/>
          </a:xfrm>
          <a:prstGeom prst="rect">
            <a:avLst/>
          </a:prstGeom>
          <a:noFill/>
        </p:spPr>
        <p:txBody>
          <a:bodyPr wrap="square" rtlCol="0">
            <a:spAutoFit/>
          </a:bodyPr>
          <a:lstStyle/>
          <a:p>
            <a:r>
              <a:rPr lang="en-US" b="1" dirty="0" smtClean="0"/>
              <a:t>The prophet Isaiah by Raphael </a:t>
            </a:r>
          </a:p>
          <a:p>
            <a:endParaRPr lang="en-US" b="1" dirty="0"/>
          </a:p>
        </p:txBody>
      </p:sp>
      <p:sp>
        <p:nvSpPr>
          <p:cNvPr id="8" name="Slide Number Placeholder 7"/>
          <p:cNvSpPr>
            <a:spLocks noGrp="1"/>
          </p:cNvSpPr>
          <p:nvPr>
            <p:ph type="sldNum" sz="quarter" idx="12"/>
          </p:nvPr>
        </p:nvSpPr>
        <p:spPr/>
        <p:txBody>
          <a:bodyPr/>
          <a:lstStyle/>
          <a:p>
            <a:fld id="{71EF0494-CA1F-4261-8C11-8EF754FDFEBA}" type="slidenum">
              <a:rPr lang="en-US" smtClean="0"/>
              <a:pPr/>
              <a:t>11</a:t>
            </a:fld>
            <a:endParaRPr lang="en-US"/>
          </a:p>
        </p:txBody>
      </p:sp>
      <p:pic>
        <p:nvPicPr>
          <p:cNvPr id="9" name="Picture 8" descr="Raphaels_Prophet_Isaiah_350wide  www.finearttouch.com"/>
          <p:cNvPicPr>
            <a:picLocks noChangeAspect="1"/>
          </p:cNvPicPr>
          <p:nvPr/>
        </p:nvPicPr>
        <p:blipFill>
          <a:blip r:embed="rId3" cstate="print"/>
          <a:stretch>
            <a:fillRect/>
          </a:stretch>
        </p:blipFill>
        <p:spPr>
          <a:xfrm>
            <a:off x="457200" y="356182"/>
            <a:ext cx="3276600" cy="5457879"/>
          </a:xfrm>
          <a:prstGeom prst="rect">
            <a:avLst/>
          </a:prstGeom>
        </p:spPr>
      </p:pic>
      <p:sp>
        <p:nvSpPr>
          <p:cNvPr id="10" name="Rectangle 9"/>
          <p:cNvSpPr/>
          <p:nvPr/>
        </p:nvSpPr>
        <p:spPr>
          <a:xfrm>
            <a:off x="304800" y="6324600"/>
            <a:ext cx="1273105" cy="230832"/>
          </a:xfrm>
          <a:prstGeom prst="rect">
            <a:avLst/>
          </a:prstGeom>
        </p:spPr>
        <p:txBody>
          <a:bodyPr wrap="none">
            <a:spAutoFit/>
          </a:bodyPr>
          <a:lstStyle/>
          <a:p>
            <a:r>
              <a:rPr lang="en-US" sz="900" dirty="0" smtClean="0"/>
              <a:t>www.finearttouch.com</a:t>
            </a:r>
            <a:endParaRPr lang="en-US" sz="900" dirty="0"/>
          </a:p>
        </p:txBody>
      </p:sp>
      <p:sp>
        <p:nvSpPr>
          <p:cNvPr id="3" name="TextBox 2"/>
          <p:cNvSpPr txBox="1"/>
          <p:nvPr/>
        </p:nvSpPr>
        <p:spPr>
          <a:xfrm>
            <a:off x="4099035" y="2057400"/>
            <a:ext cx="3810000" cy="3416320"/>
          </a:xfrm>
          <a:prstGeom prst="rect">
            <a:avLst/>
          </a:prstGeom>
          <a:noFill/>
        </p:spPr>
        <p:txBody>
          <a:bodyPr wrap="square" rtlCol="0">
            <a:spAutoFit/>
          </a:bodyPr>
          <a:lstStyle/>
          <a:p>
            <a:pPr marL="342900" indent="-342900">
              <a:buFont typeface="Arial" pitchFamily="34" charset="0"/>
              <a:buChar char="•"/>
            </a:pPr>
            <a:r>
              <a:rPr lang="en-US" sz="2400" b="1" dirty="0" smtClean="0"/>
              <a:t>“To be a minister in the community is to be a resident, a citizen, a responsible leader, and one who shares both the blame and the credit for the quality of life in that place.”  Fred Craddock, </a:t>
            </a:r>
            <a:r>
              <a:rPr lang="en-US" sz="2400" b="1" i="1" dirty="0" smtClean="0"/>
              <a:t>Preaching</a:t>
            </a:r>
            <a:r>
              <a:rPr lang="en-US" sz="2400" b="1" dirty="0" smtClean="0"/>
              <a:t>, p. 95.</a:t>
            </a:r>
            <a:endParaRPr lang="en-US" sz="5400" b="1" dirty="0"/>
          </a:p>
        </p:txBody>
      </p:sp>
    </p:spTree>
    <p:extLst>
      <p:ext uri="{BB962C8B-B14F-4D97-AF65-F5344CB8AC3E}">
        <p14:creationId xmlns:p14="http://schemas.microsoft.com/office/powerpoint/2010/main" val="30970339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14800" y="364065"/>
            <a:ext cx="4267200" cy="1312335"/>
          </a:xfrm>
        </p:spPr>
        <p:txBody>
          <a:bodyPr>
            <a:noAutofit/>
          </a:bodyPr>
          <a:lstStyle/>
          <a:p>
            <a:r>
              <a:rPr lang="en-US" sz="4800" b="1" dirty="0" smtClean="0"/>
              <a:t>Isaiah Knew His Audience</a:t>
            </a:r>
            <a:endParaRPr lang="en-US" sz="4800" b="1" dirty="0"/>
          </a:p>
        </p:txBody>
      </p:sp>
      <p:sp>
        <p:nvSpPr>
          <p:cNvPr id="6" name="TextBox 5"/>
          <p:cNvSpPr txBox="1"/>
          <p:nvPr/>
        </p:nvSpPr>
        <p:spPr>
          <a:xfrm>
            <a:off x="457200" y="5909101"/>
            <a:ext cx="3276600" cy="646331"/>
          </a:xfrm>
          <a:prstGeom prst="rect">
            <a:avLst/>
          </a:prstGeom>
          <a:noFill/>
        </p:spPr>
        <p:txBody>
          <a:bodyPr wrap="square" rtlCol="0">
            <a:spAutoFit/>
          </a:bodyPr>
          <a:lstStyle/>
          <a:p>
            <a:r>
              <a:rPr lang="en-US" b="1" dirty="0" smtClean="0"/>
              <a:t>The prophet Isaiah by Raphael </a:t>
            </a:r>
          </a:p>
          <a:p>
            <a:endParaRPr lang="en-US" b="1" dirty="0"/>
          </a:p>
        </p:txBody>
      </p:sp>
      <p:sp>
        <p:nvSpPr>
          <p:cNvPr id="8" name="Slide Number Placeholder 7"/>
          <p:cNvSpPr>
            <a:spLocks noGrp="1"/>
          </p:cNvSpPr>
          <p:nvPr>
            <p:ph type="sldNum" sz="quarter" idx="12"/>
          </p:nvPr>
        </p:nvSpPr>
        <p:spPr/>
        <p:txBody>
          <a:bodyPr/>
          <a:lstStyle/>
          <a:p>
            <a:fld id="{71EF0494-CA1F-4261-8C11-8EF754FDFEBA}" type="slidenum">
              <a:rPr lang="en-US" smtClean="0"/>
              <a:pPr/>
              <a:t>12</a:t>
            </a:fld>
            <a:endParaRPr lang="en-US"/>
          </a:p>
        </p:txBody>
      </p:sp>
      <p:pic>
        <p:nvPicPr>
          <p:cNvPr id="9" name="Picture 8" descr="Raphaels_Prophet_Isaiah_350wide  www.finearttouch.com"/>
          <p:cNvPicPr>
            <a:picLocks noChangeAspect="1"/>
          </p:cNvPicPr>
          <p:nvPr/>
        </p:nvPicPr>
        <p:blipFill>
          <a:blip r:embed="rId3" cstate="print"/>
          <a:stretch>
            <a:fillRect/>
          </a:stretch>
        </p:blipFill>
        <p:spPr>
          <a:xfrm>
            <a:off x="457200" y="356182"/>
            <a:ext cx="3276600" cy="5457879"/>
          </a:xfrm>
          <a:prstGeom prst="rect">
            <a:avLst/>
          </a:prstGeom>
        </p:spPr>
      </p:pic>
      <p:sp>
        <p:nvSpPr>
          <p:cNvPr id="10" name="Rectangle 9"/>
          <p:cNvSpPr/>
          <p:nvPr/>
        </p:nvSpPr>
        <p:spPr>
          <a:xfrm>
            <a:off x="304800" y="6324600"/>
            <a:ext cx="1273105" cy="230832"/>
          </a:xfrm>
          <a:prstGeom prst="rect">
            <a:avLst/>
          </a:prstGeom>
        </p:spPr>
        <p:txBody>
          <a:bodyPr wrap="none">
            <a:spAutoFit/>
          </a:bodyPr>
          <a:lstStyle/>
          <a:p>
            <a:r>
              <a:rPr lang="en-US" sz="900" dirty="0" smtClean="0"/>
              <a:t>www.finearttouch.com</a:t>
            </a:r>
            <a:endParaRPr lang="en-US" sz="900" dirty="0"/>
          </a:p>
        </p:txBody>
      </p:sp>
      <p:sp>
        <p:nvSpPr>
          <p:cNvPr id="3" name="TextBox 2"/>
          <p:cNvSpPr txBox="1"/>
          <p:nvPr/>
        </p:nvSpPr>
        <p:spPr>
          <a:xfrm>
            <a:off x="4114801" y="2286000"/>
            <a:ext cx="3810000" cy="2769989"/>
          </a:xfrm>
          <a:prstGeom prst="rect">
            <a:avLst/>
          </a:prstGeom>
          <a:noFill/>
        </p:spPr>
        <p:txBody>
          <a:bodyPr wrap="square" rtlCol="0">
            <a:spAutoFit/>
          </a:bodyPr>
          <a:lstStyle/>
          <a:p>
            <a:pPr marL="342900" indent="-342900">
              <a:buFont typeface="Arial" pitchFamily="34" charset="0"/>
              <a:buChar char="•"/>
            </a:pPr>
            <a:r>
              <a:rPr lang="en-US" sz="2400" b="1" dirty="0" smtClean="0"/>
              <a:t>Isaiah identified the major concerns of his audience</a:t>
            </a:r>
          </a:p>
          <a:p>
            <a:pPr marL="342900" indent="-342900">
              <a:buFont typeface="Arial" pitchFamily="34" charset="0"/>
              <a:buChar char="•"/>
            </a:pPr>
            <a:r>
              <a:rPr lang="en-US" sz="2400" b="1" dirty="0" smtClean="0"/>
              <a:t>Isaiah rotated material to deal with these issues.</a:t>
            </a:r>
          </a:p>
          <a:p>
            <a:pPr marL="342900" indent="-342900">
              <a:buFont typeface="Arial" pitchFamily="34" charset="0"/>
              <a:buChar char="•"/>
            </a:pPr>
            <a:endParaRPr lang="en-US" sz="5400" b="1" dirty="0"/>
          </a:p>
        </p:txBody>
      </p:sp>
    </p:spTree>
    <p:extLst>
      <p:ext uri="{BB962C8B-B14F-4D97-AF65-F5344CB8AC3E}">
        <p14:creationId xmlns:p14="http://schemas.microsoft.com/office/powerpoint/2010/main" val="15054120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14800" y="364065"/>
            <a:ext cx="4267200" cy="2721056"/>
          </a:xfrm>
        </p:spPr>
        <p:txBody>
          <a:bodyPr>
            <a:noAutofit/>
          </a:bodyPr>
          <a:lstStyle/>
          <a:p>
            <a:r>
              <a:rPr lang="en-US" sz="5400" b="1" dirty="0" smtClean="0"/>
              <a:t>Isaiah’s sermons were linked</a:t>
            </a:r>
            <a:endParaRPr lang="en-US" sz="5400" b="1" dirty="0"/>
          </a:p>
        </p:txBody>
      </p:sp>
      <p:sp>
        <p:nvSpPr>
          <p:cNvPr id="6" name="TextBox 5"/>
          <p:cNvSpPr txBox="1"/>
          <p:nvPr/>
        </p:nvSpPr>
        <p:spPr>
          <a:xfrm>
            <a:off x="457200" y="5909101"/>
            <a:ext cx="3276600" cy="646331"/>
          </a:xfrm>
          <a:prstGeom prst="rect">
            <a:avLst/>
          </a:prstGeom>
          <a:noFill/>
        </p:spPr>
        <p:txBody>
          <a:bodyPr wrap="square" rtlCol="0">
            <a:spAutoFit/>
          </a:bodyPr>
          <a:lstStyle/>
          <a:p>
            <a:r>
              <a:rPr lang="en-US" b="1" dirty="0" smtClean="0"/>
              <a:t>The prophet Isaiah by Raphael </a:t>
            </a:r>
          </a:p>
          <a:p>
            <a:endParaRPr lang="en-US" b="1" dirty="0"/>
          </a:p>
        </p:txBody>
      </p:sp>
      <p:sp>
        <p:nvSpPr>
          <p:cNvPr id="8" name="Slide Number Placeholder 7"/>
          <p:cNvSpPr>
            <a:spLocks noGrp="1"/>
          </p:cNvSpPr>
          <p:nvPr>
            <p:ph type="sldNum" sz="quarter" idx="12"/>
          </p:nvPr>
        </p:nvSpPr>
        <p:spPr/>
        <p:txBody>
          <a:bodyPr/>
          <a:lstStyle/>
          <a:p>
            <a:fld id="{71EF0494-CA1F-4261-8C11-8EF754FDFEBA}" type="slidenum">
              <a:rPr lang="en-US" smtClean="0"/>
              <a:pPr/>
              <a:t>13</a:t>
            </a:fld>
            <a:endParaRPr lang="en-US"/>
          </a:p>
        </p:txBody>
      </p:sp>
      <p:pic>
        <p:nvPicPr>
          <p:cNvPr id="9" name="Picture 8" descr="Raphaels_Prophet_Isaiah_350wide  www.finearttouch.com"/>
          <p:cNvPicPr>
            <a:picLocks noChangeAspect="1"/>
          </p:cNvPicPr>
          <p:nvPr/>
        </p:nvPicPr>
        <p:blipFill>
          <a:blip r:embed="rId3" cstate="print"/>
          <a:stretch>
            <a:fillRect/>
          </a:stretch>
        </p:blipFill>
        <p:spPr>
          <a:xfrm>
            <a:off x="457200" y="356182"/>
            <a:ext cx="3276600" cy="5457879"/>
          </a:xfrm>
          <a:prstGeom prst="rect">
            <a:avLst/>
          </a:prstGeom>
        </p:spPr>
      </p:pic>
      <p:sp>
        <p:nvSpPr>
          <p:cNvPr id="10" name="Rectangle 9"/>
          <p:cNvSpPr/>
          <p:nvPr/>
        </p:nvSpPr>
        <p:spPr>
          <a:xfrm>
            <a:off x="304800" y="6324600"/>
            <a:ext cx="1273105" cy="230832"/>
          </a:xfrm>
          <a:prstGeom prst="rect">
            <a:avLst/>
          </a:prstGeom>
        </p:spPr>
        <p:txBody>
          <a:bodyPr wrap="none">
            <a:spAutoFit/>
          </a:bodyPr>
          <a:lstStyle/>
          <a:p>
            <a:r>
              <a:rPr lang="en-US" sz="900" dirty="0" smtClean="0"/>
              <a:t>www.finearttouch.com</a:t>
            </a:r>
            <a:endParaRPr lang="en-US" sz="900" dirty="0"/>
          </a:p>
        </p:txBody>
      </p:sp>
      <p:sp>
        <p:nvSpPr>
          <p:cNvPr id="3" name="TextBox 2"/>
          <p:cNvSpPr txBox="1"/>
          <p:nvPr/>
        </p:nvSpPr>
        <p:spPr>
          <a:xfrm>
            <a:off x="4385441" y="3082493"/>
            <a:ext cx="3810000" cy="1938992"/>
          </a:xfrm>
          <a:prstGeom prst="rect">
            <a:avLst/>
          </a:prstGeom>
          <a:noFill/>
        </p:spPr>
        <p:txBody>
          <a:bodyPr wrap="square" rtlCol="0">
            <a:spAutoFit/>
          </a:bodyPr>
          <a:lstStyle/>
          <a:p>
            <a:pPr marL="342900" indent="-342900">
              <a:buFont typeface="Arial" pitchFamily="34" charset="0"/>
              <a:buChar char="•"/>
            </a:pPr>
            <a:r>
              <a:rPr lang="en-US" sz="2400" b="1" dirty="0" smtClean="0"/>
              <a:t>“One part is anticipated by the next and the listener is gratified by the sequence.”  Fred Craddock, </a:t>
            </a:r>
            <a:r>
              <a:rPr lang="en-US" sz="2400" b="1" i="1" dirty="0" smtClean="0"/>
              <a:t>Preaching,</a:t>
            </a:r>
            <a:r>
              <a:rPr lang="en-US" sz="2400" b="1" dirty="0" smtClean="0"/>
              <a:t> p. </a:t>
            </a:r>
            <a:endParaRPr lang="en-US" sz="5400" b="1" dirty="0"/>
          </a:p>
        </p:txBody>
      </p:sp>
    </p:spTree>
    <p:extLst>
      <p:ext uri="{BB962C8B-B14F-4D97-AF65-F5344CB8AC3E}">
        <p14:creationId xmlns:p14="http://schemas.microsoft.com/office/powerpoint/2010/main" val="309703397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381000"/>
            <a:ext cx="3631446" cy="1523999"/>
          </a:xfrm>
        </p:spPr>
        <p:txBody>
          <a:bodyPr>
            <a:noAutofit/>
          </a:bodyPr>
          <a:lstStyle/>
          <a:p>
            <a:r>
              <a:rPr lang="en-US" sz="6000" b="1" dirty="0" smtClean="0"/>
              <a:t>Creation in Isaiah</a:t>
            </a:r>
            <a:endParaRPr lang="en-US" sz="6000" b="1" dirty="0"/>
          </a:p>
        </p:txBody>
      </p:sp>
      <p:sp>
        <p:nvSpPr>
          <p:cNvPr id="4" name="Rectangle 3"/>
          <p:cNvSpPr/>
          <p:nvPr/>
        </p:nvSpPr>
        <p:spPr>
          <a:xfrm>
            <a:off x="228600" y="5765800"/>
            <a:ext cx="1527982" cy="369332"/>
          </a:xfrm>
          <a:prstGeom prst="rect">
            <a:avLst/>
          </a:prstGeom>
        </p:spPr>
        <p:txBody>
          <a:bodyPr wrap="none">
            <a:spAutoFit/>
          </a:bodyPr>
          <a:lstStyle/>
          <a:p>
            <a:r>
              <a:rPr lang="en-US" sz="800" dirty="0" smtClean="0"/>
              <a:t>adoptingjames.wordpress.com</a:t>
            </a:r>
            <a:r>
              <a:rPr lang="en-US" dirty="0" smtClean="0"/>
              <a:t> </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8415" y="2133600"/>
            <a:ext cx="3794031" cy="3632200"/>
          </a:xfrm>
          <a:prstGeom prst="rect">
            <a:avLst/>
          </a:prstGeom>
        </p:spPr>
      </p:pic>
      <p:graphicFrame>
        <p:nvGraphicFramePr>
          <p:cNvPr id="8" name="Table 7"/>
          <p:cNvGraphicFramePr>
            <a:graphicFrameLocks noGrp="1"/>
          </p:cNvGraphicFramePr>
          <p:nvPr>
            <p:extLst>
              <p:ext uri="{D42A27DB-BD31-4B8C-83A1-F6EECF244321}">
                <p14:modId xmlns:p14="http://schemas.microsoft.com/office/powerpoint/2010/main" val="1094786570"/>
              </p:ext>
            </p:extLst>
          </p:nvPr>
        </p:nvGraphicFramePr>
        <p:xfrm>
          <a:off x="4343400" y="228600"/>
          <a:ext cx="4114800" cy="6476812"/>
        </p:xfrm>
        <a:graphic>
          <a:graphicData uri="http://schemas.openxmlformats.org/drawingml/2006/table">
            <a:tbl>
              <a:tblPr/>
              <a:tblGrid>
                <a:gridCol w="1004972"/>
                <a:gridCol w="2791588"/>
                <a:gridCol w="318240"/>
              </a:tblGrid>
              <a:tr h="1175824">
                <a:tc>
                  <a:txBody>
                    <a:bodyPr/>
                    <a:lstStyle/>
                    <a:p>
                      <a:pPr algn="ctr" fontAlgn="ctr"/>
                      <a:r>
                        <a:rPr lang="en-US" sz="1600" b="1" i="0" u="none" strike="noStrike">
                          <a:solidFill>
                            <a:srgbClr val="000000"/>
                          </a:solidFill>
                          <a:effectLst/>
                          <a:latin typeface="Calibri"/>
                        </a:rPr>
                        <a:t>Text</a:t>
                      </a:r>
                    </a:p>
                  </a:txBody>
                  <a:tcPr marL="8588" marR="8588" marT="85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AEEF3"/>
                    </a:solidFill>
                  </a:tcPr>
                </a:tc>
                <a:tc>
                  <a:txBody>
                    <a:bodyPr/>
                    <a:lstStyle/>
                    <a:p>
                      <a:pPr algn="l" fontAlgn="ctr"/>
                      <a:r>
                        <a:rPr lang="en-US" sz="1600" b="1" i="0" u="none" strike="noStrike">
                          <a:solidFill>
                            <a:srgbClr val="000000"/>
                          </a:solidFill>
                          <a:effectLst/>
                          <a:latin typeface="Calibri"/>
                        </a:rPr>
                        <a:t>Titles of Isaiah's Sermons</a:t>
                      </a:r>
                    </a:p>
                  </a:txBody>
                  <a:tcPr marL="8588" marR="8588" marT="85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AEEF3"/>
                    </a:solidFill>
                  </a:tcPr>
                </a:tc>
                <a:tc>
                  <a:txBody>
                    <a:bodyPr/>
                    <a:lstStyle/>
                    <a:p>
                      <a:pPr algn="l" fontAlgn="b"/>
                      <a:r>
                        <a:rPr lang="en-US" sz="1600" b="1" i="0" u="none" strike="noStrike">
                          <a:solidFill>
                            <a:srgbClr val="000000"/>
                          </a:solidFill>
                          <a:effectLst/>
                          <a:latin typeface="Calibri"/>
                        </a:rPr>
                        <a:t>Creation</a:t>
                      </a:r>
                    </a:p>
                  </a:txBody>
                  <a:tcPr marL="8588" marR="8588" marT="8588" marB="0" vert="vert"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00B050"/>
                    </a:solidFill>
                  </a:tcPr>
                </a:tc>
              </a:tr>
              <a:tr h="195776">
                <a:tc>
                  <a:txBody>
                    <a:bodyPr/>
                    <a:lstStyle/>
                    <a:p>
                      <a:pPr algn="l" fontAlgn="ctr"/>
                      <a:r>
                        <a:rPr lang="en-US" sz="1600" b="1" i="0" u="none" strike="noStrike">
                          <a:solidFill>
                            <a:srgbClr val="000000"/>
                          </a:solidFill>
                          <a:effectLst/>
                          <a:latin typeface="Times New Roman"/>
                        </a:rPr>
                        <a:t>40:12-31</a:t>
                      </a:r>
                    </a:p>
                  </a:txBody>
                  <a:tcPr marL="8588" marR="8588" marT="85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effectLst/>
                          <a:latin typeface="Times New Roman"/>
                        </a:rPr>
                        <a:t>Three I’s about G</a:t>
                      </a:r>
                    </a:p>
                  </a:txBody>
                  <a:tcPr marL="8588" marR="8588" marT="8588"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a:rPr>
                        <a:t> </a:t>
                      </a:r>
                    </a:p>
                  </a:txBody>
                  <a:tcPr marL="8588" marR="8588" marT="8588" marB="0" vert="vert"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r>
              <a:tr h="219780">
                <a:tc>
                  <a:txBody>
                    <a:bodyPr/>
                    <a:lstStyle/>
                    <a:p>
                      <a:pPr algn="l" fontAlgn="ctr"/>
                      <a:r>
                        <a:rPr lang="en-US" sz="1600" b="1" i="0" u="none" strike="noStrike">
                          <a:solidFill>
                            <a:srgbClr val="000000"/>
                          </a:solidFill>
                          <a:effectLst/>
                          <a:latin typeface="Times New Roman"/>
                        </a:rPr>
                        <a:t>41:17-20</a:t>
                      </a:r>
                    </a:p>
                  </a:txBody>
                  <a:tcPr marL="8588" marR="8588" marT="85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effectLst/>
                          <a:latin typeface="Times New Roman"/>
                        </a:rPr>
                        <a:t>Rivers of assurance</a:t>
                      </a:r>
                    </a:p>
                  </a:txBody>
                  <a:tcPr marL="8588" marR="8588" marT="8588"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a:rPr>
                        <a:t> </a:t>
                      </a:r>
                    </a:p>
                  </a:txBody>
                  <a:tcPr marL="8588" marR="8588" marT="8588" marB="0" vert="vert"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r>
              <a:tr h="219780">
                <a:tc>
                  <a:txBody>
                    <a:bodyPr/>
                    <a:lstStyle/>
                    <a:p>
                      <a:pPr algn="l" fontAlgn="ctr"/>
                      <a:r>
                        <a:rPr lang="en-US" sz="1600" b="1" i="0" u="none" strike="noStrike">
                          <a:solidFill>
                            <a:srgbClr val="000000"/>
                          </a:solidFill>
                          <a:effectLst/>
                          <a:latin typeface="Times New Roman"/>
                        </a:rPr>
                        <a:t>42:5-9</a:t>
                      </a:r>
                    </a:p>
                  </a:txBody>
                  <a:tcPr marL="8588" marR="8588" marT="85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effectLst/>
                          <a:latin typeface="Times New Roman"/>
                        </a:rPr>
                        <a:t>Servant</a:t>
                      </a:r>
                    </a:p>
                  </a:txBody>
                  <a:tcPr marL="8588" marR="8588" marT="8588"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a:rPr>
                        <a:t> </a:t>
                      </a:r>
                    </a:p>
                  </a:txBody>
                  <a:tcPr marL="8588" marR="8588" marT="8588" marB="0" vert="vert"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r>
              <a:tr h="219780">
                <a:tc>
                  <a:txBody>
                    <a:bodyPr/>
                    <a:lstStyle/>
                    <a:p>
                      <a:pPr algn="l" fontAlgn="ctr"/>
                      <a:r>
                        <a:rPr lang="en-US" sz="1600" b="1" i="0" u="none" strike="noStrike">
                          <a:solidFill>
                            <a:srgbClr val="000000"/>
                          </a:solidFill>
                          <a:effectLst/>
                          <a:latin typeface="Times New Roman"/>
                        </a:rPr>
                        <a:t>42:14-17</a:t>
                      </a:r>
                    </a:p>
                  </a:txBody>
                  <a:tcPr marL="8588" marR="8588" marT="85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effectLst/>
                          <a:latin typeface="Times New Roman"/>
                        </a:rPr>
                        <a:t>blind Israel</a:t>
                      </a:r>
                    </a:p>
                  </a:txBody>
                  <a:tcPr marL="8588" marR="8588" marT="8588"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a:rPr>
                        <a:t>O</a:t>
                      </a:r>
                    </a:p>
                  </a:txBody>
                  <a:tcPr marL="8588" marR="8588" marT="8588" marB="0" vert="vert"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r>
              <a:tr h="219780">
                <a:tc>
                  <a:txBody>
                    <a:bodyPr/>
                    <a:lstStyle/>
                    <a:p>
                      <a:pPr algn="l" fontAlgn="ctr"/>
                      <a:r>
                        <a:rPr lang="en-US" sz="1600" b="1" i="0" u="none" strike="noStrike">
                          <a:solidFill>
                            <a:srgbClr val="000000"/>
                          </a:solidFill>
                          <a:effectLst/>
                          <a:latin typeface="Times New Roman"/>
                        </a:rPr>
                        <a:t>43:1-7</a:t>
                      </a:r>
                    </a:p>
                  </a:txBody>
                  <a:tcPr marL="8588" marR="8588" marT="85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effectLst/>
                          <a:latin typeface="Times New Roman"/>
                        </a:rPr>
                        <a:t>Fear not</a:t>
                      </a:r>
                    </a:p>
                  </a:txBody>
                  <a:tcPr marL="8588" marR="8588" marT="8588"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a:rPr>
                        <a:t> </a:t>
                      </a:r>
                    </a:p>
                  </a:txBody>
                  <a:tcPr marL="8588" marR="8588" marT="8588" marB="0" vert="vert"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r>
              <a:tr h="219780">
                <a:tc>
                  <a:txBody>
                    <a:bodyPr/>
                    <a:lstStyle/>
                    <a:p>
                      <a:pPr algn="l" fontAlgn="ctr"/>
                      <a:r>
                        <a:rPr lang="en-US" sz="1600" b="1" i="0" u="none" strike="noStrike">
                          <a:solidFill>
                            <a:srgbClr val="000000"/>
                          </a:solidFill>
                          <a:effectLst/>
                          <a:latin typeface="Times New Roman"/>
                        </a:rPr>
                        <a:t>43:8-15</a:t>
                      </a:r>
                    </a:p>
                  </a:txBody>
                  <a:tcPr marL="8588" marR="8588" marT="85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effectLst/>
                          <a:latin typeface="Times New Roman"/>
                        </a:rPr>
                        <a:t>Who does these things?</a:t>
                      </a:r>
                    </a:p>
                  </a:txBody>
                  <a:tcPr marL="8588" marR="8588" marT="8588"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a:rPr>
                        <a:t> </a:t>
                      </a:r>
                    </a:p>
                  </a:txBody>
                  <a:tcPr marL="8588" marR="8588" marT="8588" marB="0" vert="vert"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r>
              <a:tr h="219780">
                <a:tc>
                  <a:txBody>
                    <a:bodyPr/>
                    <a:lstStyle/>
                    <a:p>
                      <a:pPr algn="l" fontAlgn="ctr"/>
                      <a:r>
                        <a:rPr lang="en-US" sz="1600" b="1" i="0" u="none" strike="noStrike">
                          <a:solidFill>
                            <a:srgbClr val="000000"/>
                          </a:solidFill>
                          <a:effectLst/>
                          <a:latin typeface="Times New Roman"/>
                        </a:rPr>
                        <a:t>44:1-5</a:t>
                      </a:r>
                    </a:p>
                  </a:txBody>
                  <a:tcPr marL="8588" marR="8588" marT="85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effectLst/>
                          <a:latin typeface="Times New Roman"/>
                        </a:rPr>
                        <a:t>Fear not</a:t>
                      </a:r>
                    </a:p>
                  </a:txBody>
                  <a:tcPr marL="8588" marR="8588" marT="8588"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a:rPr>
                        <a:t> </a:t>
                      </a:r>
                    </a:p>
                  </a:txBody>
                  <a:tcPr marL="8588" marR="8588" marT="8588" marB="0" vert="vert"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r>
              <a:tr h="219780">
                <a:tc>
                  <a:txBody>
                    <a:bodyPr/>
                    <a:lstStyle/>
                    <a:p>
                      <a:pPr algn="l" fontAlgn="ctr"/>
                      <a:r>
                        <a:rPr lang="en-US" sz="1600" b="1" i="0" u="none" strike="noStrike">
                          <a:solidFill>
                            <a:srgbClr val="000000"/>
                          </a:solidFill>
                          <a:effectLst/>
                          <a:latin typeface="Times New Roman"/>
                        </a:rPr>
                        <a:t>44:21-23</a:t>
                      </a:r>
                    </a:p>
                  </a:txBody>
                  <a:tcPr marL="8588" marR="8588" marT="85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effectLst/>
                          <a:latin typeface="Times New Roman"/>
                        </a:rPr>
                        <a:t>Does Israel remember?</a:t>
                      </a:r>
                    </a:p>
                  </a:txBody>
                  <a:tcPr marL="8588" marR="8588" marT="8588"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a:rPr>
                        <a:t> </a:t>
                      </a:r>
                    </a:p>
                  </a:txBody>
                  <a:tcPr marL="8588" marR="8588" marT="8588" marB="0" vert="vert"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r>
              <a:tr h="219780">
                <a:tc>
                  <a:txBody>
                    <a:bodyPr/>
                    <a:lstStyle/>
                    <a:p>
                      <a:pPr algn="l" fontAlgn="ctr"/>
                      <a:r>
                        <a:rPr lang="en-US" sz="1600" b="1" i="0" u="none" strike="noStrike">
                          <a:solidFill>
                            <a:srgbClr val="000000"/>
                          </a:solidFill>
                          <a:effectLst/>
                          <a:latin typeface="Times New Roman"/>
                        </a:rPr>
                        <a:t>44:24-45:7</a:t>
                      </a:r>
                    </a:p>
                  </a:txBody>
                  <a:tcPr marL="8588" marR="8588" marT="85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effectLst/>
                          <a:latin typeface="Times New Roman"/>
                        </a:rPr>
                        <a:t>Cyrus</a:t>
                      </a:r>
                    </a:p>
                  </a:txBody>
                  <a:tcPr marL="8588" marR="8588" marT="8588"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a:rPr>
                        <a:t> </a:t>
                      </a:r>
                    </a:p>
                  </a:txBody>
                  <a:tcPr marL="8588" marR="8588" marT="8588" marB="0" vert="vert"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r>
              <a:tr h="219780">
                <a:tc>
                  <a:txBody>
                    <a:bodyPr/>
                    <a:lstStyle/>
                    <a:p>
                      <a:pPr algn="l" fontAlgn="ctr"/>
                      <a:r>
                        <a:rPr lang="en-US" sz="1600" b="1" i="0" u="none" strike="noStrike">
                          <a:solidFill>
                            <a:srgbClr val="000000"/>
                          </a:solidFill>
                          <a:effectLst/>
                          <a:latin typeface="Times New Roman"/>
                        </a:rPr>
                        <a:t>45:8</a:t>
                      </a:r>
                    </a:p>
                  </a:txBody>
                  <a:tcPr marL="8588" marR="8588" marT="85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effectLst/>
                          <a:latin typeface="Times New Roman"/>
                        </a:rPr>
                        <a:t>Rain song</a:t>
                      </a:r>
                    </a:p>
                  </a:txBody>
                  <a:tcPr marL="8588" marR="8588" marT="8588"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a:rPr>
                        <a:t> </a:t>
                      </a:r>
                    </a:p>
                  </a:txBody>
                  <a:tcPr marL="8588" marR="8588" marT="8588" marB="0" vert="vert"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r>
              <a:tr h="219780">
                <a:tc>
                  <a:txBody>
                    <a:bodyPr/>
                    <a:lstStyle/>
                    <a:p>
                      <a:pPr algn="l" fontAlgn="ctr"/>
                      <a:r>
                        <a:rPr lang="en-US" sz="1600" b="1" i="0" u="none" strike="noStrike">
                          <a:solidFill>
                            <a:srgbClr val="000000"/>
                          </a:solidFill>
                          <a:effectLst/>
                          <a:latin typeface="Times New Roman"/>
                        </a:rPr>
                        <a:t>45:9-13</a:t>
                      </a:r>
                    </a:p>
                  </a:txBody>
                  <a:tcPr marL="8588" marR="8588" marT="85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effectLst/>
                          <a:latin typeface="Times New Roman"/>
                        </a:rPr>
                        <a:t>Potter and pottery illustration</a:t>
                      </a:r>
                    </a:p>
                  </a:txBody>
                  <a:tcPr marL="8588" marR="8588" marT="8588"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a:rPr>
                        <a:t> </a:t>
                      </a:r>
                    </a:p>
                  </a:txBody>
                  <a:tcPr marL="8588" marR="8588" marT="8588" marB="0" vert="vert"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r>
              <a:tr h="219780">
                <a:tc>
                  <a:txBody>
                    <a:bodyPr/>
                    <a:lstStyle/>
                    <a:p>
                      <a:pPr algn="l" fontAlgn="ctr"/>
                      <a:r>
                        <a:rPr lang="en-US" sz="1600" b="1" i="0" u="none" strike="noStrike">
                          <a:solidFill>
                            <a:srgbClr val="000000"/>
                          </a:solidFill>
                          <a:effectLst/>
                          <a:latin typeface="Times New Roman"/>
                        </a:rPr>
                        <a:t>45:18-19</a:t>
                      </a:r>
                    </a:p>
                  </a:txBody>
                  <a:tcPr marL="8588" marR="8588" marT="85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effectLst/>
                          <a:latin typeface="Times New Roman"/>
                        </a:rPr>
                        <a:t>Who does these things?</a:t>
                      </a:r>
                    </a:p>
                  </a:txBody>
                  <a:tcPr marL="8588" marR="8588" marT="8588"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a:rPr>
                        <a:t> </a:t>
                      </a:r>
                    </a:p>
                  </a:txBody>
                  <a:tcPr marL="8588" marR="8588" marT="8588" marB="0" vert="vert"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r>
              <a:tr h="219780">
                <a:tc>
                  <a:txBody>
                    <a:bodyPr/>
                    <a:lstStyle/>
                    <a:p>
                      <a:pPr algn="l" fontAlgn="ctr"/>
                      <a:r>
                        <a:rPr lang="en-US" sz="1600" b="1" i="0" u="none" strike="noStrike">
                          <a:solidFill>
                            <a:srgbClr val="000000"/>
                          </a:solidFill>
                          <a:effectLst/>
                          <a:latin typeface="Times New Roman"/>
                        </a:rPr>
                        <a:t>48:1-11</a:t>
                      </a:r>
                    </a:p>
                  </a:txBody>
                  <a:tcPr marL="8588" marR="8588" marT="85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effectLst/>
                          <a:latin typeface="Times New Roman"/>
                        </a:rPr>
                        <a:t>Israel is stubborn</a:t>
                      </a:r>
                    </a:p>
                  </a:txBody>
                  <a:tcPr marL="8588" marR="8588" marT="8588"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a:rPr>
                        <a:t> </a:t>
                      </a:r>
                    </a:p>
                  </a:txBody>
                  <a:tcPr marL="8588" marR="8588" marT="8588" marB="0" vert="vert"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r>
              <a:tr h="219780">
                <a:tc>
                  <a:txBody>
                    <a:bodyPr/>
                    <a:lstStyle/>
                    <a:p>
                      <a:pPr algn="l" fontAlgn="ctr"/>
                      <a:r>
                        <a:rPr lang="en-US" sz="1600" b="1" i="0" u="none" strike="noStrike">
                          <a:solidFill>
                            <a:srgbClr val="000000"/>
                          </a:solidFill>
                          <a:effectLst/>
                          <a:latin typeface="Times New Roman"/>
                        </a:rPr>
                        <a:t>48:12-17</a:t>
                      </a:r>
                    </a:p>
                  </a:txBody>
                  <a:tcPr marL="8588" marR="8588" marT="85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effectLst/>
                          <a:latin typeface="Times New Roman"/>
                        </a:rPr>
                        <a:t>God will crush Babylon</a:t>
                      </a:r>
                    </a:p>
                  </a:txBody>
                  <a:tcPr marL="8588" marR="8588" marT="8588"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a:rPr>
                        <a:t> </a:t>
                      </a:r>
                    </a:p>
                  </a:txBody>
                  <a:tcPr marL="8588" marR="8588" marT="8588" marB="0" vert="vert"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r>
              <a:tr h="219780">
                <a:tc>
                  <a:txBody>
                    <a:bodyPr/>
                    <a:lstStyle/>
                    <a:p>
                      <a:pPr algn="l" fontAlgn="ctr"/>
                      <a:r>
                        <a:rPr lang="en-US" sz="1600" b="1" i="0" u="none" strike="noStrike">
                          <a:solidFill>
                            <a:srgbClr val="000000"/>
                          </a:solidFill>
                          <a:effectLst/>
                          <a:latin typeface="Times New Roman"/>
                        </a:rPr>
                        <a:t>49:1-6</a:t>
                      </a:r>
                    </a:p>
                  </a:txBody>
                  <a:tcPr marL="8588" marR="8588" marT="85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effectLst/>
                          <a:latin typeface="Times New Roman"/>
                        </a:rPr>
                        <a:t>Servant Song #2</a:t>
                      </a:r>
                    </a:p>
                  </a:txBody>
                  <a:tcPr marL="8588" marR="8588" marT="8588"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a:rPr>
                        <a:t> </a:t>
                      </a:r>
                    </a:p>
                  </a:txBody>
                  <a:tcPr marL="8588" marR="8588" marT="8588" marB="0" vert="vert"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r>
              <a:tr h="219780">
                <a:tc>
                  <a:txBody>
                    <a:bodyPr/>
                    <a:lstStyle/>
                    <a:p>
                      <a:pPr algn="l" fontAlgn="ctr"/>
                      <a:r>
                        <a:rPr lang="en-US" sz="1600" b="1" i="0" u="none" strike="noStrike">
                          <a:solidFill>
                            <a:srgbClr val="000000"/>
                          </a:solidFill>
                          <a:effectLst/>
                          <a:latin typeface="Times New Roman"/>
                        </a:rPr>
                        <a:t>50:1-3</a:t>
                      </a:r>
                    </a:p>
                  </a:txBody>
                  <a:tcPr marL="8588" marR="8588" marT="85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effectLst/>
                          <a:latin typeface="Times New Roman"/>
                        </a:rPr>
                        <a:t>Bill of Divorce </a:t>
                      </a:r>
                    </a:p>
                  </a:txBody>
                  <a:tcPr marL="8588" marR="8588" marT="8588"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a:rPr>
                        <a:t> </a:t>
                      </a:r>
                    </a:p>
                  </a:txBody>
                  <a:tcPr marL="8588" marR="8588" marT="8588" marB="0" vert="vert"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r>
              <a:tr h="219780">
                <a:tc>
                  <a:txBody>
                    <a:bodyPr/>
                    <a:lstStyle/>
                    <a:p>
                      <a:pPr algn="l" fontAlgn="ctr"/>
                      <a:r>
                        <a:rPr lang="en-US" sz="1600" b="1" i="0" u="none" strike="noStrike">
                          <a:solidFill>
                            <a:srgbClr val="000000"/>
                          </a:solidFill>
                          <a:effectLst/>
                          <a:latin typeface="Times New Roman"/>
                        </a:rPr>
                        <a:t>50:10-51:8</a:t>
                      </a:r>
                    </a:p>
                  </a:txBody>
                  <a:tcPr marL="8588" marR="8588" marT="85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effectLst/>
                          <a:latin typeface="Times New Roman"/>
                        </a:rPr>
                        <a:t>Fear Not</a:t>
                      </a:r>
                    </a:p>
                  </a:txBody>
                  <a:tcPr marL="8588" marR="8588" marT="8588"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a:rPr>
                        <a:t> </a:t>
                      </a:r>
                    </a:p>
                  </a:txBody>
                  <a:tcPr marL="8588" marR="8588" marT="8588" marB="0" vert="vert"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r>
              <a:tr h="219780">
                <a:tc>
                  <a:txBody>
                    <a:bodyPr/>
                    <a:lstStyle/>
                    <a:p>
                      <a:pPr algn="l" fontAlgn="ctr"/>
                      <a:r>
                        <a:rPr lang="en-US" sz="1600" b="1" i="0" u="none" strike="noStrike">
                          <a:solidFill>
                            <a:srgbClr val="000000"/>
                          </a:solidFill>
                          <a:effectLst/>
                          <a:latin typeface="Times New Roman"/>
                        </a:rPr>
                        <a:t>51:9-52:2</a:t>
                      </a:r>
                    </a:p>
                  </a:txBody>
                  <a:tcPr marL="8588" marR="8588" marT="85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effectLst/>
                          <a:latin typeface="Times New Roman"/>
                        </a:rPr>
                        <a:t>Fear Not</a:t>
                      </a:r>
                    </a:p>
                  </a:txBody>
                  <a:tcPr marL="8588" marR="8588" marT="8588"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a:rPr>
                        <a:t> </a:t>
                      </a:r>
                    </a:p>
                  </a:txBody>
                  <a:tcPr marL="8588" marR="8588" marT="8588" marB="0" vert="vert"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r>
              <a:tr h="219780">
                <a:tc>
                  <a:txBody>
                    <a:bodyPr/>
                    <a:lstStyle/>
                    <a:p>
                      <a:pPr algn="l" fontAlgn="ctr"/>
                      <a:r>
                        <a:rPr lang="en-US" sz="1600" b="1" i="0" u="none" strike="noStrike">
                          <a:solidFill>
                            <a:srgbClr val="000000"/>
                          </a:solidFill>
                          <a:effectLst/>
                          <a:latin typeface="Times New Roman"/>
                        </a:rPr>
                        <a:t>54:1-10</a:t>
                      </a:r>
                    </a:p>
                  </a:txBody>
                  <a:tcPr marL="8588" marR="8588" marT="85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effectLst/>
                          <a:latin typeface="Times New Roman"/>
                        </a:rPr>
                        <a:t>Sing Oh Barren One</a:t>
                      </a:r>
                    </a:p>
                  </a:txBody>
                  <a:tcPr marL="8588" marR="8588" marT="8588"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a:rPr>
                        <a:t> </a:t>
                      </a:r>
                    </a:p>
                  </a:txBody>
                  <a:tcPr marL="8588" marR="8588" marT="8588" marB="0" vert="vert"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r>
              <a:tr h="219780">
                <a:tc>
                  <a:txBody>
                    <a:bodyPr/>
                    <a:lstStyle/>
                    <a:p>
                      <a:pPr algn="l" fontAlgn="ctr"/>
                      <a:r>
                        <a:rPr lang="en-US" sz="1600" b="1" i="0" u="none" strike="noStrike">
                          <a:solidFill>
                            <a:srgbClr val="000000"/>
                          </a:solidFill>
                          <a:effectLst/>
                          <a:latin typeface="Times New Roman"/>
                        </a:rPr>
                        <a:t>54:11-17</a:t>
                      </a:r>
                    </a:p>
                  </a:txBody>
                  <a:tcPr marL="8588" marR="8588" marT="85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effectLst/>
                          <a:latin typeface="Times New Roman"/>
                        </a:rPr>
                        <a:t>The New Salvation: Fear not</a:t>
                      </a:r>
                    </a:p>
                  </a:txBody>
                  <a:tcPr marL="8588" marR="8588" marT="8588"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a:rPr>
                        <a:t> </a:t>
                      </a:r>
                    </a:p>
                  </a:txBody>
                  <a:tcPr marL="8588" marR="8588" marT="8588" marB="0" vert="vert"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r>
              <a:tr h="219780">
                <a:tc>
                  <a:txBody>
                    <a:bodyPr/>
                    <a:lstStyle/>
                    <a:p>
                      <a:pPr algn="l" fontAlgn="ctr"/>
                      <a:r>
                        <a:rPr lang="en-US" sz="1600" b="1" i="0" u="none" strike="noStrike">
                          <a:solidFill>
                            <a:srgbClr val="000000"/>
                          </a:solidFill>
                          <a:effectLst/>
                          <a:latin typeface="Times New Roman"/>
                        </a:rPr>
                        <a:t>55:6-11</a:t>
                      </a:r>
                    </a:p>
                  </a:txBody>
                  <a:tcPr marL="8588" marR="8588" marT="85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effectLst/>
                          <a:latin typeface="Times New Roman"/>
                        </a:rPr>
                        <a:t>The Word of God  </a:t>
                      </a:r>
                    </a:p>
                  </a:txBody>
                  <a:tcPr marL="8588" marR="8588" marT="8588"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effectLst/>
                          <a:latin typeface="Calibri"/>
                        </a:rPr>
                        <a:t> </a:t>
                      </a:r>
                    </a:p>
                  </a:txBody>
                  <a:tcPr marL="8588" marR="8588" marT="8588" marB="0" vert="vert"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r>
            </a:tbl>
          </a:graphicData>
        </a:graphic>
      </p:graphicFrame>
    </p:spTree>
    <p:extLst>
      <p:ext uri="{BB962C8B-B14F-4D97-AF65-F5344CB8AC3E}">
        <p14:creationId xmlns:p14="http://schemas.microsoft.com/office/powerpoint/2010/main" val="380189031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81000"/>
            <a:ext cx="3631446" cy="1523999"/>
          </a:xfrm>
        </p:spPr>
        <p:txBody>
          <a:bodyPr>
            <a:noAutofit/>
          </a:bodyPr>
          <a:lstStyle/>
          <a:p>
            <a:r>
              <a:rPr lang="en-US" sz="6000" b="1" dirty="0" smtClean="0"/>
              <a:t>Creation in Isaiah</a:t>
            </a:r>
            <a:endParaRPr lang="en-US" sz="6000" b="1" dirty="0"/>
          </a:p>
        </p:txBody>
      </p:sp>
      <p:sp>
        <p:nvSpPr>
          <p:cNvPr id="3" name="Subtitle 2"/>
          <p:cNvSpPr>
            <a:spLocks noGrp="1"/>
          </p:cNvSpPr>
          <p:nvPr>
            <p:ph type="subTitle" idx="1"/>
          </p:nvPr>
        </p:nvSpPr>
        <p:spPr>
          <a:xfrm>
            <a:off x="3657600" y="304800"/>
            <a:ext cx="5257800" cy="6096000"/>
          </a:xfrm>
        </p:spPr>
        <p:txBody>
          <a:bodyPr>
            <a:noAutofit/>
          </a:bodyPr>
          <a:lstStyle/>
          <a:p>
            <a:pPr algn="l"/>
            <a:r>
              <a:rPr lang="en-US" sz="2400" b="1" dirty="0" smtClean="0">
                <a:solidFill>
                  <a:schemeClr val="tx1"/>
                </a:solidFill>
              </a:rPr>
              <a:t>41:   </a:t>
            </a:r>
            <a:r>
              <a:rPr lang="en-US" sz="2400" b="1" baseline="30000" dirty="0">
                <a:solidFill>
                  <a:schemeClr val="tx1"/>
                </a:solidFill>
              </a:rPr>
              <a:t>17</a:t>
            </a:r>
            <a:r>
              <a:rPr lang="en-US" sz="2400" b="1" dirty="0">
                <a:solidFill>
                  <a:schemeClr val="tx1"/>
                </a:solidFill>
              </a:rPr>
              <a:t> When the poor and needy seek water, and there is none, and their tongue is parched with thirst, I the LORD will answer them, I the God of Israel will not forsake them.  </a:t>
            </a:r>
            <a:r>
              <a:rPr lang="en-US" sz="2400" b="1" baseline="30000" dirty="0">
                <a:solidFill>
                  <a:schemeClr val="tx1"/>
                </a:solidFill>
              </a:rPr>
              <a:t>18</a:t>
            </a:r>
            <a:r>
              <a:rPr lang="en-US" sz="2400" b="1" dirty="0">
                <a:solidFill>
                  <a:schemeClr val="tx1"/>
                </a:solidFill>
              </a:rPr>
              <a:t> I will open rivers on the bare heights, and fountains in the midst of the valleys; I will make the wilderness a pool of water, and the dry land springs of water.  </a:t>
            </a:r>
            <a:r>
              <a:rPr lang="en-US" sz="2400" b="1" baseline="30000" dirty="0">
                <a:solidFill>
                  <a:schemeClr val="tx1"/>
                </a:solidFill>
              </a:rPr>
              <a:t>19</a:t>
            </a:r>
            <a:r>
              <a:rPr lang="en-US" sz="2400" b="1" dirty="0">
                <a:solidFill>
                  <a:schemeClr val="tx1"/>
                </a:solidFill>
              </a:rPr>
              <a:t> I will put in the wilderness the cedar, the acacia, the myrtle, and the olive; I will set in the desert the cypress, the plane and the pine together;  </a:t>
            </a:r>
            <a:r>
              <a:rPr lang="en-US" sz="2400" b="1" baseline="30000" dirty="0">
                <a:solidFill>
                  <a:schemeClr val="tx1"/>
                </a:solidFill>
              </a:rPr>
              <a:t>20</a:t>
            </a:r>
            <a:r>
              <a:rPr lang="en-US" sz="2400" b="1" dirty="0">
                <a:solidFill>
                  <a:schemeClr val="tx1"/>
                </a:solidFill>
              </a:rPr>
              <a:t> that men may see and know, may consider and understand together, that the hand of the LORD has done this, the Holy One of Israel has created it. </a:t>
            </a:r>
          </a:p>
        </p:txBody>
      </p:sp>
      <p:sp>
        <p:nvSpPr>
          <p:cNvPr id="4" name="Rectangle 3"/>
          <p:cNvSpPr/>
          <p:nvPr/>
        </p:nvSpPr>
        <p:spPr>
          <a:xfrm>
            <a:off x="351143" y="5275811"/>
            <a:ext cx="1497526" cy="215444"/>
          </a:xfrm>
          <a:prstGeom prst="rect">
            <a:avLst/>
          </a:prstGeom>
        </p:spPr>
        <p:txBody>
          <a:bodyPr wrap="none">
            <a:spAutoFit/>
          </a:bodyPr>
          <a:lstStyle/>
          <a:p>
            <a:r>
              <a:rPr lang="en-US" sz="800" dirty="0" smtClean="0"/>
              <a:t>adoptingjames.wordpress.com </a:t>
            </a:r>
            <a:endParaRPr lang="en-US" sz="8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8415" y="2133600"/>
            <a:ext cx="3286785" cy="3146590"/>
          </a:xfrm>
          <a:prstGeom prst="rect">
            <a:avLst/>
          </a:prstGeom>
        </p:spPr>
      </p:pic>
    </p:spTree>
    <p:extLst>
      <p:ext uri="{BB962C8B-B14F-4D97-AF65-F5344CB8AC3E}">
        <p14:creationId xmlns:p14="http://schemas.microsoft.com/office/powerpoint/2010/main" val="406300770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81000"/>
            <a:ext cx="3631446" cy="1523999"/>
          </a:xfrm>
        </p:spPr>
        <p:txBody>
          <a:bodyPr>
            <a:noAutofit/>
          </a:bodyPr>
          <a:lstStyle/>
          <a:p>
            <a:r>
              <a:rPr lang="en-US" sz="6000" b="1" dirty="0" smtClean="0"/>
              <a:t>Creation in Isaiah</a:t>
            </a:r>
            <a:endParaRPr lang="en-US" sz="6000" b="1" dirty="0"/>
          </a:p>
        </p:txBody>
      </p:sp>
      <p:sp>
        <p:nvSpPr>
          <p:cNvPr id="3" name="Subtitle 2"/>
          <p:cNvSpPr>
            <a:spLocks noGrp="1"/>
          </p:cNvSpPr>
          <p:nvPr>
            <p:ph type="subTitle" idx="1"/>
          </p:nvPr>
        </p:nvSpPr>
        <p:spPr>
          <a:xfrm>
            <a:off x="3657600" y="304800"/>
            <a:ext cx="5257800" cy="6096000"/>
          </a:xfrm>
        </p:spPr>
        <p:txBody>
          <a:bodyPr>
            <a:noAutofit/>
          </a:bodyPr>
          <a:lstStyle/>
          <a:p>
            <a:pPr algn="l"/>
            <a:r>
              <a:rPr lang="en-US" sz="2400" b="1" dirty="0" smtClean="0">
                <a:solidFill>
                  <a:schemeClr val="tx1"/>
                </a:solidFill>
              </a:rPr>
              <a:t>41: </a:t>
            </a:r>
            <a:r>
              <a:rPr lang="en-US" sz="2400" b="1" baseline="30000" dirty="0">
                <a:solidFill>
                  <a:schemeClr val="tx1"/>
                </a:solidFill>
              </a:rPr>
              <a:t>17</a:t>
            </a:r>
            <a:r>
              <a:rPr lang="en-US" sz="2400" b="1" dirty="0">
                <a:solidFill>
                  <a:schemeClr val="tx1"/>
                </a:solidFill>
              </a:rPr>
              <a:t> When the poor and needy seek water, and there is none, and their tongue is parched with thirst, I the LORD will answer them, I the God of Israel will not forsake them.  </a:t>
            </a:r>
            <a:r>
              <a:rPr lang="en-US" sz="2400" b="1" baseline="30000" dirty="0">
                <a:solidFill>
                  <a:schemeClr val="tx1"/>
                </a:solidFill>
              </a:rPr>
              <a:t>18</a:t>
            </a:r>
            <a:r>
              <a:rPr lang="en-US" sz="2400" b="1" dirty="0">
                <a:solidFill>
                  <a:schemeClr val="tx1"/>
                </a:solidFill>
              </a:rPr>
              <a:t> I will open rivers on the bare heights, and fountains in the midst of the valleys; I will make the wilderness a pool of water, and the dry land springs of water.  </a:t>
            </a:r>
            <a:r>
              <a:rPr lang="en-US" sz="2400" b="1" baseline="30000" dirty="0">
                <a:solidFill>
                  <a:schemeClr val="tx1"/>
                </a:solidFill>
              </a:rPr>
              <a:t>19</a:t>
            </a:r>
            <a:r>
              <a:rPr lang="en-US" sz="2400" b="1" dirty="0">
                <a:solidFill>
                  <a:schemeClr val="tx1"/>
                </a:solidFill>
              </a:rPr>
              <a:t> I will put in the wilderness the cedar, the acacia, the myrtle, and the olive; I will set in the desert the cypress, the plane and the pine together;  </a:t>
            </a:r>
            <a:r>
              <a:rPr lang="en-US" sz="2400" b="1" baseline="30000" dirty="0">
                <a:solidFill>
                  <a:schemeClr val="tx1"/>
                </a:solidFill>
              </a:rPr>
              <a:t>20</a:t>
            </a:r>
            <a:r>
              <a:rPr lang="en-US" sz="2400" b="1" dirty="0">
                <a:solidFill>
                  <a:schemeClr val="tx1"/>
                </a:solidFill>
              </a:rPr>
              <a:t> that men may see and know, may consider and understand together, that the hand of the LORD has done this, the Holy One of Israel has created it. </a:t>
            </a:r>
          </a:p>
        </p:txBody>
      </p:sp>
      <p:sp>
        <p:nvSpPr>
          <p:cNvPr id="4" name="Rectangle 3"/>
          <p:cNvSpPr/>
          <p:nvPr/>
        </p:nvSpPr>
        <p:spPr>
          <a:xfrm>
            <a:off x="210207" y="5280190"/>
            <a:ext cx="1527982" cy="369332"/>
          </a:xfrm>
          <a:prstGeom prst="rect">
            <a:avLst/>
          </a:prstGeom>
        </p:spPr>
        <p:txBody>
          <a:bodyPr wrap="none">
            <a:spAutoFit/>
          </a:bodyPr>
          <a:lstStyle/>
          <a:p>
            <a:r>
              <a:rPr lang="en-US" sz="800" dirty="0" smtClean="0"/>
              <a:t>adoptingjames.wordpress.com</a:t>
            </a:r>
            <a:r>
              <a:rPr lang="en-US" dirty="0" smtClean="0"/>
              <a:t> </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8415" y="2133600"/>
            <a:ext cx="3286785" cy="3146590"/>
          </a:xfrm>
          <a:prstGeom prst="rect">
            <a:avLst/>
          </a:prstGeom>
        </p:spPr>
      </p:pic>
    </p:spTree>
    <p:extLst>
      <p:ext uri="{BB962C8B-B14F-4D97-AF65-F5344CB8AC3E}">
        <p14:creationId xmlns:p14="http://schemas.microsoft.com/office/powerpoint/2010/main" val="32370754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381000"/>
            <a:ext cx="3631446" cy="1523999"/>
          </a:xfrm>
        </p:spPr>
        <p:txBody>
          <a:bodyPr>
            <a:noAutofit/>
          </a:bodyPr>
          <a:lstStyle/>
          <a:p>
            <a:r>
              <a:rPr lang="en-US" sz="6000" b="1" dirty="0" smtClean="0"/>
              <a:t>Creation in Isaiah</a:t>
            </a:r>
            <a:endParaRPr lang="en-US" sz="6000" b="1" dirty="0"/>
          </a:p>
        </p:txBody>
      </p:sp>
      <p:sp>
        <p:nvSpPr>
          <p:cNvPr id="3" name="Subtitle 2"/>
          <p:cNvSpPr>
            <a:spLocks noGrp="1"/>
          </p:cNvSpPr>
          <p:nvPr>
            <p:ph type="subTitle" idx="1"/>
          </p:nvPr>
        </p:nvSpPr>
        <p:spPr>
          <a:xfrm>
            <a:off x="4419600" y="304800"/>
            <a:ext cx="4343400" cy="6096000"/>
          </a:xfrm>
        </p:spPr>
        <p:txBody>
          <a:bodyPr>
            <a:normAutofit fontScale="92500" lnSpcReduction="20000"/>
          </a:bodyPr>
          <a:lstStyle/>
          <a:p>
            <a:pPr algn="l"/>
            <a:r>
              <a:rPr lang="en-US" b="1" dirty="0" smtClean="0">
                <a:solidFill>
                  <a:schemeClr val="tx1"/>
                </a:solidFill>
              </a:rPr>
              <a:t>45:  </a:t>
            </a:r>
            <a:r>
              <a:rPr lang="en-US" b="1" dirty="0" smtClean="0">
                <a:solidFill>
                  <a:schemeClr val="tx1"/>
                </a:solidFill>
              </a:rPr>
              <a:t>18 For thus says the LORD, who created the heavens (he is God!), who formed the earth and made it (he established it; he did not create it a chaos, he formed it to be inhabited!): "I am the LORD, and there is no other.  19 I did not speak in secret, in a land of darkness; I did not say to the offspring of Jacob, `Seek me in chaos.' I the LORD speak the truth, I declare what is right. </a:t>
            </a:r>
            <a:endParaRPr lang="en-US" b="1" dirty="0">
              <a:solidFill>
                <a:schemeClr val="tx1"/>
              </a:solidFill>
            </a:endParaRPr>
          </a:p>
        </p:txBody>
      </p:sp>
      <p:sp>
        <p:nvSpPr>
          <p:cNvPr id="4" name="Rectangle 3"/>
          <p:cNvSpPr/>
          <p:nvPr/>
        </p:nvSpPr>
        <p:spPr>
          <a:xfrm>
            <a:off x="228600" y="5765800"/>
            <a:ext cx="1497526" cy="215444"/>
          </a:xfrm>
          <a:prstGeom prst="rect">
            <a:avLst/>
          </a:prstGeom>
        </p:spPr>
        <p:txBody>
          <a:bodyPr wrap="none">
            <a:spAutoFit/>
          </a:bodyPr>
          <a:lstStyle/>
          <a:p>
            <a:r>
              <a:rPr lang="en-US" sz="800" dirty="0" smtClean="0"/>
              <a:t>adoptingjames.wordpress.com </a:t>
            </a:r>
            <a:endParaRPr lang="en-US" sz="8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8415" y="2133600"/>
            <a:ext cx="3794031" cy="3632200"/>
          </a:xfrm>
          <a:prstGeom prst="rect">
            <a:avLst/>
          </a:prstGeom>
        </p:spPr>
      </p:pic>
    </p:spTree>
    <p:extLst>
      <p:ext uri="{BB962C8B-B14F-4D97-AF65-F5344CB8AC3E}">
        <p14:creationId xmlns:p14="http://schemas.microsoft.com/office/powerpoint/2010/main" val="32370754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381000"/>
            <a:ext cx="3631446" cy="1523999"/>
          </a:xfrm>
        </p:spPr>
        <p:txBody>
          <a:bodyPr>
            <a:noAutofit/>
          </a:bodyPr>
          <a:lstStyle/>
          <a:p>
            <a:r>
              <a:rPr lang="en-US" sz="6000" b="1" dirty="0" smtClean="0"/>
              <a:t>Creation in Isaiah</a:t>
            </a:r>
            <a:endParaRPr lang="en-US" sz="6000" b="1" dirty="0"/>
          </a:p>
        </p:txBody>
      </p:sp>
      <p:sp>
        <p:nvSpPr>
          <p:cNvPr id="3" name="Subtitle 2"/>
          <p:cNvSpPr>
            <a:spLocks noGrp="1"/>
          </p:cNvSpPr>
          <p:nvPr>
            <p:ph type="subTitle" idx="1"/>
          </p:nvPr>
        </p:nvSpPr>
        <p:spPr>
          <a:xfrm>
            <a:off x="4419600" y="304800"/>
            <a:ext cx="4343400" cy="6096000"/>
          </a:xfrm>
        </p:spPr>
        <p:txBody>
          <a:bodyPr>
            <a:normAutofit fontScale="92500" lnSpcReduction="20000"/>
          </a:bodyPr>
          <a:lstStyle/>
          <a:p>
            <a:pPr algn="l"/>
            <a:r>
              <a:rPr lang="en-US" b="1" dirty="0" smtClean="0">
                <a:solidFill>
                  <a:schemeClr val="tx1"/>
                </a:solidFill>
              </a:rPr>
              <a:t>48:13 </a:t>
            </a:r>
            <a:r>
              <a:rPr lang="en-US" b="1" dirty="0" smtClean="0">
                <a:solidFill>
                  <a:schemeClr val="tx1"/>
                </a:solidFill>
              </a:rPr>
              <a:t>My hand laid the foundation of the earth, and my right hand spread out the heavens; when I call to them, they stand forth together.  14 "Assemble, all of you, and hear! Who among them has declared these things? 16 Draw near to me, hear this: from the beginning I have not spoken in secret, from the time it came to be I have been there."</a:t>
            </a:r>
            <a:endParaRPr lang="en-US" b="1" dirty="0">
              <a:solidFill>
                <a:schemeClr val="tx1"/>
              </a:solidFill>
            </a:endParaRPr>
          </a:p>
        </p:txBody>
      </p:sp>
      <p:sp>
        <p:nvSpPr>
          <p:cNvPr id="4" name="Rectangle 3"/>
          <p:cNvSpPr/>
          <p:nvPr/>
        </p:nvSpPr>
        <p:spPr>
          <a:xfrm>
            <a:off x="228600" y="5765800"/>
            <a:ext cx="3115276" cy="369332"/>
          </a:xfrm>
          <a:prstGeom prst="rect">
            <a:avLst/>
          </a:prstGeom>
        </p:spPr>
        <p:txBody>
          <a:bodyPr wrap="none">
            <a:spAutoFit/>
          </a:bodyPr>
          <a:lstStyle/>
          <a:p>
            <a:r>
              <a:rPr lang="en-US" dirty="0" smtClean="0"/>
              <a:t>adoptingjames.wordpress.com </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8415" y="2133600"/>
            <a:ext cx="3794031" cy="3632200"/>
          </a:xfrm>
          <a:prstGeom prst="rect">
            <a:avLst/>
          </a:prstGeom>
        </p:spPr>
      </p:pic>
    </p:spTree>
    <p:extLst>
      <p:ext uri="{BB962C8B-B14F-4D97-AF65-F5344CB8AC3E}">
        <p14:creationId xmlns:p14="http://schemas.microsoft.com/office/powerpoint/2010/main" val="32370754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381000"/>
            <a:ext cx="3631446" cy="1523999"/>
          </a:xfrm>
        </p:spPr>
        <p:txBody>
          <a:bodyPr>
            <a:noAutofit/>
          </a:bodyPr>
          <a:lstStyle/>
          <a:p>
            <a:r>
              <a:rPr lang="en-US" sz="6000" b="1" dirty="0" smtClean="0"/>
              <a:t>Creation in Isaiah</a:t>
            </a:r>
            <a:endParaRPr lang="en-US" sz="6000" b="1" dirty="0"/>
          </a:p>
        </p:txBody>
      </p:sp>
      <p:sp>
        <p:nvSpPr>
          <p:cNvPr id="3" name="Subtitle 2"/>
          <p:cNvSpPr>
            <a:spLocks noGrp="1"/>
          </p:cNvSpPr>
          <p:nvPr>
            <p:ph type="subTitle" idx="1"/>
          </p:nvPr>
        </p:nvSpPr>
        <p:spPr>
          <a:xfrm>
            <a:off x="4419600" y="304800"/>
            <a:ext cx="4343400" cy="6096000"/>
          </a:xfrm>
        </p:spPr>
        <p:txBody>
          <a:bodyPr>
            <a:normAutofit fontScale="77500" lnSpcReduction="20000"/>
          </a:bodyPr>
          <a:lstStyle/>
          <a:p>
            <a:pPr marL="457200" indent="-457200" algn="l">
              <a:buFont typeface="Arial" pitchFamily="34" charset="0"/>
              <a:buChar char="•"/>
            </a:pPr>
            <a:r>
              <a:rPr lang="en-US" b="1" dirty="0" smtClean="0">
                <a:solidFill>
                  <a:schemeClr val="tx1"/>
                </a:solidFill>
              </a:rPr>
              <a:t>God is separate from the created world</a:t>
            </a:r>
          </a:p>
          <a:p>
            <a:pPr marL="457200" indent="-457200" algn="l">
              <a:buFont typeface="Arial" pitchFamily="34" charset="0"/>
              <a:buChar char="•"/>
            </a:pPr>
            <a:r>
              <a:rPr lang="en-US" b="1" dirty="0" smtClean="0">
                <a:solidFill>
                  <a:schemeClr val="tx1"/>
                </a:solidFill>
              </a:rPr>
              <a:t>God is intimately linked to the world</a:t>
            </a:r>
          </a:p>
          <a:p>
            <a:pPr marL="457200" indent="-457200" algn="l">
              <a:buFont typeface="Arial" pitchFamily="34" charset="0"/>
              <a:buChar char="•"/>
            </a:pPr>
            <a:r>
              <a:rPr lang="en-US" b="1" dirty="0" smtClean="0">
                <a:solidFill>
                  <a:schemeClr val="tx1"/>
                </a:solidFill>
              </a:rPr>
              <a:t>God created a world that lovingly sustained life</a:t>
            </a:r>
          </a:p>
          <a:p>
            <a:pPr marL="457200" indent="-457200" algn="l">
              <a:buFont typeface="Arial" pitchFamily="34" charset="0"/>
              <a:buChar char="•"/>
            </a:pPr>
            <a:r>
              <a:rPr lang="en-US" b="1" dirty="0" smtClean="0">
                <a:solidFill>
                  <a:schemeClr val="tx1"/>
                </a:solidFill>
              </a:rPr>
              <a:t>God’s creative role calls for obedience from his creatures</a:t>
            </a:r>
          </a:p>
          <a:p>
            <a:pPr marL="457200" indent="-457200" algn="l">
              <a:buFont typeface="Arial" pitchFamily="34" charset="0"/>
              <a:buChar char="•"/>
            </a:pPr>
            <a:r>
              <a:rPr lang="en-US" b="1" dirty="0" smtClean="0">
                <a:solidFill>
                  <a:schemeClr val="tx1"/>
                </a:solidFill>
              </a:rPr>
              <a:t>God is not subject to the current political power</a:t>
            </a:r>
          </a:p>
          <a:p>
            <a:pPr marL="457200" indent="-457200" algn="l">
              <a:buFont typeface="Arial" pitchFamily="34" charset="0"/>
              <a:buChar char="•"/>
            </a:pPr>
            <a:r>
              <a:rPr lang="en-US" b="1" dirty="0" smtClean="0">
                <a:solidFill>
                  <a:schemeClr val="tx1"/>
                </a:solidFill>
              </a:rPr>
              <a:t>God is above whatever local deity </a:t>
            </a:r>
          </a:p>
          <a:p>
            <a:pPr marL="457200" indent="-457200" algn="l">
              <a:buFont typeface="Arial" pitchFamily="34" charset="0"/>
              <a:buChar char="•"/>
            </a:pPr>
            <a:r>
              <a:rPr lang="en-US" b="1" dirty="0" smtClean="0">
                <a:solidFill>
                  <a:schemeClr val="tx1"/>
                </a:solidFill>
              </a:rPr>
              <a:t>Creation prompts worship</a:t>
            </a:r>
          </a:p>
          <a:p>
            <a:pPr marL="457200" indent="-457200" algn="l">
              <a:buFont typeface="Arial" pitchFamily="34" charset="0"/>
              <a:buChar char="•"/>
            </a:pPr>
            <a:r>
              <a:rPr lang="en-US" b="1" dirty="0" smtClean="0">
                <a:solidFill>
                  <a:schemeClr val="tx1"/>
                </a:solidFill>
              </a:rPr>
              <a:t>Creation shows the reality of God</a:t>
            </a:r>
            <a:endParaRPr lang="en-US" b="1" dirty="0">
              <a:solidFill>
                <a:schemeClr val="tx1"/>
              </a:solidFill>
            </a:endParaRPr>
          </a:p>
        </p:txBody>
      </p:sp>
      <p:sp>
        <p:nvSpPr>
          <p:cNvPr id="4" name="Rectangle 3"/>
          <p:cNvSpPr/>
          <p:nvPr/>
        </p:nvSpPr>
        <p:spPr>
          <a:xfrm>
            <a:off x="228600" y="5765800"/>
            <a:ext cx="1527982" cy="369332"/>
          </a:xfrm>
          <a:prstGeom prst="rect">
            <a:avLst/>
          </a:prstGeom>
        </p:spPr>
        <p:txBody>
          <a:bodyPr wrap="none">
            <a:spAutoFit/>
          </a:bodyPr>
          <a:lstStyle/>
          <a:p>
            <a:r>
              <a:rPr lang="en-US" sz="800" dirty="0" smtClean="0"/>
              <a:t>adoptingjames.wordpress.com</a:t>
            </a:r>
            <a:r>
              <a:rPr lang="en-US" dirty="0" smtClean="0"/>
              <a:t> </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8415" y="2133600"/>
            <a:ext cx="3794031" cy="3632200"/>
          </a:xfrm>
          <a:prstGeom prst="rect">
            <a:avLst/>
          </a:prstGeom>
        </p:spPr>
      </p:pic>
    </p:spTree>
    <p:extLst>
      <p:ext uri="{BB962C8B-B14F-4D97-AF65-F5344CB8AC3E}">
        <p14:creationId xmlns:p14="http://schemas.microsoft.com/office/powerpoint/2010/main" val="26986716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381000"/>
            <a:ext cx="2438400" cy="1523999"/>
          </a:xfrm>
        </p:spPr>
        <p:txBody>
          <a:bodyPr>
            <a:noAutofit/>
          </a:bodyPr>
          <a:lstStyle/>
          <a:p>
            <a:r>
              <a:rPr lang="en-US" sz="4000" b="1" dirty="0" smtClean="0"/>
              <a:t>Creation in Isaiah</a:t>
            </a:r>
            <a:endParaRPr lang="en-US" sz="4000" b="1" dirty="0"/>
          </a:p>
        </p:txBody>
      </p:sp>
      <p:sp>
        <p:nvSpPr>
          <p:cNvPr id="3" name="Subtitle 2"/>
          <p:cNvSpPr>
            <a:spLocks noGrp="1"/>
          </p:cNvSpPr>
          <p:nvPr>
            <p:ph type="subTitle" idx="1"/>
          </p:nvPr>
        </p:nvSpPr>
        <p:spPr>
          <a:xfrm>
            <a:off x="5257800" y="457200"/>
            <a:ext cx="3505200" cy="5943600"/>
          </a:xfrm>
        </p:spPr>
        <p:txBody>
          <a:bodyPr>
            <a:normAutofit fontScale="70000" lnSpcReduction="20000"/>
          </a:bodyPr>
          <a:lstStyle/>
          <a:p>
            <a:pPr marL="457200" indent="-457200" algn="l">
              <a:buFont typeface="Arial" pitchFamily="34" charset="0"/>
              <a:buChar char="•"/>
            </a:pPr>
            <a:r>
              <a:rPr lang="en-US" b="1" dirty="0" smtClean="0">
                <a:solidFill>
                  <a:schemeClr val="tx1"/>
                </a:solidFill>
              </a:rPr>
              <a:t>God is separate from the created world</a:t>
            </a:r>
          </a:p>
          <a:p>
            <a:pPr marL="457200" indent="-457200" algn="l">
              <a:buFont typeface="Arial" pitchFamily="34" charset="0"/>
              <a:buChar char="•"/>
            </a:pPr>
            <a:r>
              <a:rPr lang="en-US" b="1" dirty="0" smtClean="0">
                <a:solidFill>
                  <a:schemeClr val="tx1"/>
                </a:solidFill>
              </a:rPr>
              <a:t>God is intimately linked to the world</a:t>
            </a:r>
          </a:p>
          <a:p>
            <a:pPr marL="457200" indent="-457200" algn="l">
              <a:buFont typeface="Arial" pitchFamily="34" charset="0"/>
              <a:buChar char="•"/>
            </a:pPr>
            <a:r>
              <a:rPr lang="en-US" b="1" dirty="0" smtClean="0">
                <a:solidFill>
                  <a:schemeClr val="tx1"/>
                </a:solidFill>
              </a:rPr>
              <a:t>God created a world that lovingly sustained life</a:t>
            </a:r>
          </a:p>
          <a:p>
            <a:pPr marL="457200" indent="-457200" algn="l">
              <a:buFont typeface="Arial" pitchFamily="34" charset="0"/>
              <a:buChar char="•"/>
            </a:pPr>
            <a:r>
              <a:rPr lang="en-US" b="1" dirty="0" smtClean="0">
                <a:solidFill>
                  <a:schemeClr val="tx1"/>
                </a:solidFill>
              </a:rPr>
              <a:t>God’s creative role calls for obedience from his creatures</a:t>
            </a:r>
          </a:p>
          <a:p>
            <a:pPr marL="457200" indent="-457200" algn="l">
              <a:buFont typeface="Arial" pitchFamily="34" charset="0"/>
              <a:buChar char="•"/>
            </a:pPr>
            <a:r>
              <a:rPr lang="en-US" b="1" dirty="0" smtClean="0">
                <a:solidFill>
                  <a:schemeClr val="tx1"/>
                </a:solidFill>
              </a:rPr>
              <a:t>God is not subject to the current political power</a:t>
            </a:r>
          </a:p>
          <a:p>
            <a:pPr marL="457200" indent="-457200" algn="l">
              <a:buFont typeface="Arial" pitchFamily="34" charset="0"/>
              <a:buChar char="•"/>
            </a:pPr>
            <a:r>
              <a:rPr lang="en-US" b="1" dirty="0" smtClean="0">
                <a:solidFill>
                  <a:schemeClr val="tx1"/>
                </a:solidFill>
              </a:rPr>
              <a:t>God is above whatever local deity </a:t>
            </a:r>
          </a:p>
          <a:p>
            <a:pPr marL="457200" indent="-457200" algn="l">
              <a:buFont typeface="Arial" pitchFamily="34" charset="0"/>
              <a:buChar char="•"/>
            </a:pPr>
            <a:r>
              <a:rPr lang="en-US" b="1" dirty="0" smtClean="0">
                <a:solidFill>
                  <a:schemeClr val="tx1"/>
                </a:solidFill>
              </a:rPr>
              <a:t>Creation prompts worship</a:t>
            </a:r>
          </a:p>
          <a:p>
            <a:pPr marL="457200" indent="-457200" algn="l">
              <a:buFont typeface="Arial" pitchFamily="34" charset="0"/>
              <a:buChar char="•"/>
            </a:pPr>
            <a:r>
              <a:rPr lang="en-US" b="1" dirty="0" smtClean="0">
                <a:solidFill>
                  <a:schemeClr val="tx1"/>
                </a:solidFill>
              </a:rPr>
              <a:t>Creation shows the reality of God</a:t>
            </a:r>
            <a:endParaRPr lang="en-US" b="1" dirty="0">
              <a:solidFill>
                <a:schemeClr val="tx1"/>
              </a:solidFill>
            </a:endParaRPr>
          </a:p>
        </p:txBody>
      </p:sp>
      <p:sp>
        <p:nvSpPr>
          <p:cNvPr id="4" name="Rectangle 3"/>
          <p:cNvSpPr/>
          <p:nvPr/>
        </p:nvSpPr>
        <p:spPr>
          <a:xfrm>
            <a:off x="3124200" y="1820385"/>
            <a:ext cx="1497526" cy="215444"/>
          </a:xfrm>
          <a:prstGeom prst="rect">
            <a:avLst/>
          </a:prstGeom>
        </p:spPr>
        <p:txBody>
          <a:bodyPr wrap="none">
            <a:spAutoFit/>
          </a:bodyPr>
          <a:lstStyle/>
          <a:p>
            <a:r>
              <a:rPr lang="en-US" sz="800" dirty="0" smtClean="0"/>
              <a:t>adoptingjames.wordpress.com </a:t>
            </a:r>
            <a:endParaRPr lang="en-US" sz="8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24200" y="609600"/>
            <a:ext cx="1252838" cy="1199399"/>
          </a:xfrm>
          <a:prstGeom prst="rect">
            <a:avLst/>
          </a:prstGeom>
        </p:spPr>
      </p:pic>
      <p:sp>
        <p:nvSpPr>
          <p:cNvPr id="6" name="TextBox 5"/>
          <p:cNvSpPr txBox="1"/>
          <p:nvPr/>
        </p:nvSpPr>
        <p:spPr>
          <a:xfrm>
            <a:off x="304800" y="2286000"/>
            <a:ext cx="4800599" cy="4401205"/>
          </a:xfrm>
          <a:prstGeom prst="rect">
            <a:avLst/>
          </a:prstGeom>
          <a:noFill/>
        </p:spPr>
        <p:txBody>
          <a:bodyPr wrap="square" rtlCol="0">
            <a:spAutoFit/>
          </a:bodyPr>
          <a:lstStyle/>
          <a:p>
            <a:r>
              <a:rPr lang="en-US" sz="2800" b="1" dirty="0" smtClean="0">
                <a:solidFill>
                  <a:schemeClr val="accent1">
                    <a:lumMod val="75000"/>
                  </a:schemeClr>
                </a:solidFill>
              </a:rPr>
              <a:t>Issues of audience addressed  </a:t>
            </a:r>
          </a:p>
          <a:p>
            <a:pPr marL="285750" indent="-285750">
              <a:buFont typeface="Arial" pitchFamily="34" charset="0"/>
              <a:buChar char="•"/>
            </a:pPr>
            <a:r>
              <a:rPr lang="en-US" sz="2800" b="1" dirty="0" smtClean="0">
                <a:solidFill>
                  <a:schemeClr val="accent1">
                    <a:lumMod val="75000"/>
                  </a:schemeClr>
                </a:solidFill>
              </a:rPr>
              <a:t>Creation used in evidential way</a:t>
            </a:r>
          </a:p>
          <a:p>
            <a:pPr marL="285750" indent="-285750">
              <a:buFont typeface="Arial" pitchFamily="34" charset="0"/>
              <a:buChar char="•"/>
            </a:pPr>
            <a:r>
              <a:rPr lang="en-US" sz="2800" b="1" dirty="0" smtClean="0">
                <a:solidFill>
                  <a:schemeClr val="accent1">
                    <a:lumMod val="75000"/>
                  </a:schemeClr>
                </a:solidFill>
              </a:rPr>
              <a:t>Isaiah counters popular culture rhetoric about Babylonian theology &amp; politics</a:t>
            </a:r>
          </a:p>
          <a:p>
            <a:pPr marL="285750" indent="-285750">
              <a:buFont typeface="Arial" pitchFamily="34" charset="0"/>
              <a:buChar char="•"/>
            </a:pPr>
            <a:r>
              <a:rPr lang="en-US" sz="2800" b="1" dirty="0" smtClean="0">
                <a:solidFill>
                  <a:schemeClr val="accent1">
                    <a:lumMod val="75000"/>
                  </a:schemeClr>
                </a:solidFill>
              </a:rPr>
              <a:t>Creation used to show God cares</a:t>
            </a:r>
          </a:p>
          <a:p>
            <a:pPr marL="285750" indent="-285750">
              <a:buFont typeface="Arial" pitchFamily="34" charset="0"/>
              <a:buChar char="•"/>
            </a:pPr>
            <a:endParaRPr lang="en-US" sz="2800" b="1" dirty="0"/>
          </a:p>
        </p:txBody>
      </p:sp>
    </p:spTree>
    <p:extLst>
      <p:ext uri="{BB962C8B-B14F-4D97-AF65-F5344CB8AC3E}">
        <p14:creationId xmlns:p14="http://schemas.microsoft.com/office/powerpoint/2010/main" val="18034501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5386" y="2667000"/>
            <a:ext cx="3777712"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rot="5400000">
            <a:off x="-378155" y="3092454"/>
            <a:ext cx="1013419" cy="230832"/>
          </a:xfrm>
          <a:prstGeom prst="rect">
            <a:avLst/>
          </a:prstGeom>
          <a:noFill/>
        </p:spPr>
        <p:txBody>
          <a:bodyPr wrap="none" rtlCol="0">
            <a:spAutoFit/>
          </a:bodyPr>
          <a:lstStyle/>
          <a:p>
            <a:r>
              <a:rPr lang="en-US" sz="900" dirty="0" smtClean="0"/>
              <a:t>Barnes and Noble</a:t>
            </a:r>
            <a:endParaRPr lang="en-US" sz="900" dirty="0"/>
          </a:p>
        </p:txBody>
      </p:sp>
      <p:sp>
        <p:nvSpPr>
          <p:cNvPr id="7" name="TextBox 6"/>
          <p:cNvSpPr txBox="1"/>
          <p:nvPr/>
        </p:nvSpPr>
        <p:spPr>
          <a:xfrm>
            <a:off x="243971" y="381000"/>
            <a:ext cx="3164200" cy="2123658"/>
          </a:xfrm>
          <a:prstGeom prst="rect">
            <a:avLst/>
          </a:prstGeom>
          <a:noFill/>
        </p:spPr>
        <p:txBody>
          <a:bodyPr wrap="none" rtlCol="0">
            <a:spAutoFit/>
          </a:bodyPr>
          <a:lstStyle/>
          <a:p>
            <a:r>
              <a:rPr lang="en-US" sz="4400" b="1" dirty="0" smtClean="0"/>
              <a:t>Proof of God</a:t>
            </a:r>
          </a:p>
          <a:p>
            <a:r>
              <a:rPr lang="en-US" sz="4400" b="1" dirty="0" smtClean="0"/>
              <a:t> texts</a:t>
            </a:r>
          </a:p>
          <a:p>
            <a:r>
              <a:rPr lang="en-US" sz="4400" b="1" dirty="0" smtClean="0"/>
              <a:t> in Isaiah</a:t>
            </a:r>
            <a:endParaRPr lang="en-US" sz="4400" b="1" dirty="0"/>
          </a:p>
        </p:txBody>
      </p:sp>
      <p:graphicFrame>
        <p:nvGraphicFramePr>
          <p:cNvPr id="8" name="Table 7"/>
          <p:cNvGraphicFramePr>
            <a:graphicFrameLocks noGrp="1"/>
          </p:cNvGraphicFramePr>
          <p:nvPr>
            <p:extLst>
              <p:ext uri="{D42A27DB-BD31-4B8C-83A1-F6EECF244321}">
                <p14:modId xmlns:p14="http://schemas.microsoft.com/office/powerpoint/2010/main" val="2946643268"/>
              </p:ext>
            </p:extLst>
          </p:nvPr>
        </p:nvGraphicFramePr>
        <p:xfrm>
          <a:off x="4267200" y="381000"/>
          <a:ext cx="3886199" cy="6010524"/>
        </p:xfrm>
        <a:graphic>
          <a:graphicData uri="http://schemas.openxmlformats.org/drawingml/2006/table">
            <a:tbl>
              <a:tblPr/>
              <a:tblGrid>
                <a:gridCol w="949141"/>
                <a:gridCol w="2636499"/>
                <a:gridCol w="300559"/>
              </a:tblGrid>
              <a:tr h="955184">
                <a:tc>
                  <a:txBody>
                    <a:bodyPr/>
                    <a:lstStyle/>
                    <a:p>
                      <a:pPr algn="ctr" fontAlgn="ctr"/>
                      <a:r>
                        <a:rPr lang="en-US" sz="1600" b="1" i="0" u="none" strike="noStrike">
                          <a:solidFill>
                            <a:srgbClr val="000000"/>
                          </a:solidFill>
                          <a:effectLst/>
                          <a:latin typeface="Calibri"/>
                        </a:rPr>
                        <a:t>Text</a:t>
                      </a:r>
                    </a:p>
                  </a:txBody>
                  <a:tcPr marL="8927" marR="8927" marT="89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AEEF3"/>
                    </a:solidFill>
                  </a:tcPr>
                </a:tc>
                <a:tc>
                  <a:txBody>
                    <a:bodyPr/>
                    <a:lstStyle/>
                    <a:p>
                      <a:pPr algn="l" fontAlgn="ctr"/>
                      <a:r>
                        <a:rPr lang="en-US" sz="1600" b="1" i="0" u="none" strike="noStrike">
                          <a:solidFill>
                            <a:srgbClr val="000000"/>
                          </a:solidFill>
                          <a:effectLst/>
                          <a:latin typeface="Calibri"/>
                        </a:rPr>
                        <a:t>Titles of Isaiah's Sermons</a:t>
                      </a:r>
                    </a:p>
                  </a:txBody>
                  <a:tcPr marL="8927" marR="8927" marT="89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AEEF3"/>
                    </a:solidFill>
                  </a:tcPr>
                </a:tc>
                <a:tc>
                  <a:txBody>
                    <a:bodyPr/>
                    <a:lstStyle/>
                    <a:p>
                      <a:pPr algn="l" fontAlgn="b"/>
                      <a:r>
                        <a:rPr lang="en-US" sz="1600" b="1" i="0" u="none" strike="noStrike">
                          <a:solidFill>
                            <a:srgbClr val="000000"/>
                          </a:solidFill>
                          <a:effectLst/>
                          <a:latin typeface="Calibri"/>
                        </a:rPr>
                        <a:t>Proof God</a:t>
                      </a:r>
                    </a:p>
                  </a:txBody>
                  <a:tcPr marL="8927" marR="8927" marT="8927" marB="0" vert="vert"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E4345E"/>
                    </a:solidFill>
                  </a:tcPr>
                </a:tc>
              </a:tr>
              <a:tr h="178539">
                <a:tc>
                  <a:txBody>
                    <a:bodyPr/>
                    <a:lstStyle/>
                    <a:p>
                      <a:pPr algn="l" fontAlgn="ctr"/>
                      <a:r>
                        <a:rPr lang="en-US" sz="1600" b="1" i="0" u="none" strike="noStrike">
                          <a:solidFill>
                            <a:srgbClr val="000000"/>
                          </a:solidFill>
                          <a:effectLst/>
                          <a:latin typeface="Times New Roman"/>
                        </a:rPr>
                        <a:t>40:12-31</a:t>
                      </a:r>
                    </a:p>
                  </a:txBody>
                  <a:tcPr marL="8927" marR="8927" marT="89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effectLst/>
                          <a:latin typeface="Times New Roman"/>
                        </a:rPr>
                        <a:t>Three I’s about G</a:t>
                      </a:r>
                    </a:p>
                  </a:txBody>
                  <a:tcPr marL="8927" marR="8927" marT="8927"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a:rPr>
                        <a:t> </a:t>
                      </a:r>
                    </a:p>
                  </a:txBody>
                  <a:tcPr marL="8927" marR="8927" marT="8927"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r>
              <a:tr h="178539">
                <a:tc>
                  <a:txBody>
                    <a:bodyPr/>
                    <a:lstStyle/>
                    <a:p>
                      <a:pPr algn="l" fontAlgn="ctr"/>
                      <a:r>
                        <a:rPr lang="en-US" sz="1600" b="1" i="0" u="none" strike="noStrike">
                          <a:solidFill>
                            <a:srgbClr val="000000"/>
                          </a:solidFill>
                          <a:effectLst/>
                          <a:latin typeface="Times New Roman"/>
                        </a:rPr>
                        <a:t>41:1-5</a:t>
                      </a:r>
                    </a:p>
                  </a:txBody>
                  <a:tcPr marL="8927" marR="8927" marT="89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effectLst/>
                          <a:latin typeface="Times New Roman"/>
                        </a:rPr>
                        <a:t>Who does these things?</a:t>
                      </a:r>
                    </a:p>
                  </a:txBody>
                  <a:tcPr marL="8927" marR="8927" marT="892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a:rPr>
                        <a:t> </a:t>
                      </a:r>
                    </a:p>
                  </a:txBody>
                  <a:tcPr marL="8927" marR="8927" marT="8927"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r>
              <a:tr h="178539">
                <a:tc>
                  <a:txBody>
                    <a:bodyPr/>
                    <a:lstStyle/>
                    <a:p>
                      <a:pPr algn="l" fontAlgn="ctr"/>
                      <a:r>
                        <a:rPr lang="en-US" sz="1600" b="1" i="0" u="none" strike="noStrike">
                          <a:solidFill>
                            <a:srgbClr val="000000"/>
                          </a:solidFill>
                          <a:effectLst/>
                          <a:latin typeface="Times New Roman"/>
                        </a:rPr>
                        <a:t>41:8-13</a:t>
                      </a:r>
                    </a:p>
                  </a:txBody>
                  <a:tcPr marL="8927" marR="8927" marT="89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effectLst/>
                          <a:latin typeface="Times New Roman"/>
                        </a:rPr>
                        <a:t>Fear not</a:t>
                      </a:r>
                    </a:p>
                  </a:txBody>
                  <a:tcPr marL="8927" marR="8927" marT="892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FF0000"/>
                          </a:solidFill>
                          <a:effectLst/>
                          <a:latin typeface="Calibri"/>
                        </a:rPr>
                        <a:t> </a:t>
                      </a:r>
                    </a:p>
                  </a:txBody>
                  <a:tcPr marL="8927" marR="8927" marT="8927"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345E"/>
                    </a:solidFill>
                  </a:tcPr>
                </a:tc>
              </a:tr>
              <a:tr h="178539">
                <a:tc>
                  <a:txBody>
                    <a:bodyPr/>
                    <a:lstStyle/>
                    <a:p>
                      <a:pPr algn="l" fontAlgn="ctr"/>
                      <a:r>
                        <a:rPr lang="en-US" sz="1600" b="1" i="0" u="none" strike="noStrike">
                          <a:solidFill>
                            <a:srgbClr val="000000"/>
                          </a:solidFill>
                          <a:effectLst/>
                          <a:latin typeface="Times New Roman"/>
                        </a:rPr>
                        <a:t>41:17-20</a:t>
                      </a:r>
                    </a:p>
                  </a:txBody>
                  <a:tcPr marL="8927" marR="8927" marT="89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effectLst/>
                          <a:latin typeface="Times New Roman"/>
                        </a:rPr>
                        <a:t>Rivers of assurance</a:t>
                      </a:r>
                    </a:p>
                  </a:txBody>
                  <a:tcPr marL="8927" marR="8927" marT="892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a:rPr>
                        <a:t> </a:t>
                      </a:r>
                    </a:p>
                  </a:txBody>
                  <a:tcPr marL="8927" marR="8927" marT="8927"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345E"/>
                    </a:solidFill>
                  </a:tcPr>
                </a:tc>
              </a:tr>
              <a:tr h="178539">
                <a:tc>
                  <a:txBody>
                    <a:bodyPr/>
                    <a:lstStyle/>
                    <a:p>
                      <a:pPr algn="l" fontAlgn="ctr"/>
                      <a:r>
                        <a:rPr lang="en-US" sz="1600" b="1" i="0" u="none" strike="noStrike">
                          <a:solidFill>
                            <a:srgbClr val="000000"/>
                          </a:solidFill>
                          <a:effectLst/>
                          <a:latin typeface="Times New Roman"/>
                        </a:rPr>
                        <a:t>41:21-29</a:t>
                      </a:r>
                    </a:p>
                  </a:txBody>
                  <a:tcPr marL="8927" marR="8927" marT="89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effectLst/>
                          <a:latin typeface="Times New Roman"/>
                        </a:rPr>
                        <a:t>Who does these things?</a:t>
                      </a:r>
                    </a:p>
                  </a:txBody>
                  <a:tcPr marL="8927" marR="8927" marT="892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a:rPr>
                        <a:t> </a:t>
                      </a:r>
                    </a:p>
                  </a:txBody>
                  <a:tcPr marL="8927" marR="8927" marT="8927"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345E"/>
                    </a:solidFill>
                  </a:tcPr>
                </a:tc>
              </a:tr>
              <a:tr h="178539">
                <a:tc>
                  <a:txBody>
                    <a:bodyPr/>
                    <a:lstStyle/>
                    <a:p>
                      <a:pPr algn="l" fontAlgn="ctr"/>
                      <a:r>
                        <a:rPr lang="en-US" sz="1600" b="1" i="0" u="none" strike="noStrike">
                          <a:solidFill>
                            <a:srgbClr val="000000"/>
                          </a:solidFill>
                          <a:effectLst/>
                          <a:latin typeface="Times New Roman"/>
                        </a:rPr>
                        <a:t>42:5-9</a:t>
                      </a:r>
                    </a:p>
                  </a:txBody>
                  <a:tcPr marL="8927" marR="8927" marT="89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effectLst/>
                          <a:latin typeface="Times New Roman"/>
                        </a:rPr>
                        <a:t>Servant</a:t>
                      </a:r>
                    </a:p>
                  </a:txBody>
                  <a:tcPr marL="8927" marR="8927" marT="892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a:rPr>
                        <a:t> </a:t>
                      </a:r>
                    </a:p>
                  </a:txBody>
                  <a:tcPr marL="8927" marR="8927" marT="8927"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345E"/>
                    </a:solidFill>
                  </a:tcPr>
                </a:tc>
              </a:tr>
              <a:tr h="178539">
                <a:tc>
                  <a:txBody>
                    <a:bodyPr/>
                    <a:lstStyle/>
                    <a:p>
                      <a:pPr algn="l" fontAlgn="ctr"/>
                      <a:r>
                        <a:rPr lang="en-US" sz="1600" b="1" i="0" u="none" strike="noStrike">
                          <a:solidFill>
                            <a:srgbClr val="000000"/>
                          </a:solidFill>
                          <a:effectLst/>
                          <a:latin typeface="Times New Roman"/>
                        </a:rPr>
                        <a:t>42:10-13</a:t>
                      </a:r>
                    </a:p>
                  </a:txBody>
                  <a:tcPr marL="8927" marR="8927" marT="89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effectLst/>
                          <a:latin typeface="Times New Roman"/>
                        </a:rPr>
                        <a:t>new song</a:t>
                      </a:r>
                    </a:p>
                  </a:txBody>
                  <a:tcPr marL="8927" marR="8927" marT="892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a:rPr>
                        <a:t> </a:t>
                      </a:r>
                    </a:p>
                  </a:txBody>
                  <a:tcPr marL="8927" marR="8927" marT="8927"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345E"/>
                    </a:solidFill>
                  </a:tcPr>
                </a:tc>
              </a:tr>
              <a:tr h="178539">
                <a:tc>
                  <a:txBody>
                    <a:bodyPr/>
                    <a:lstStyle/>
                    <a:p>
                      <a:pPr algn="l" fontAlgn="ctr"/>
                      <a:r>
                        <a:rPr lang="en-US" sz="1600" b="1" i="0" u="none" strike="noStrike">
                          <a:solidFill>
                            <a:srgbClr val="000000"/>
                          </a:solidFill>
                          <a:effectLst/>
                          <a:latin typeface="Times New Roman"/>
                        </a:rPr>
                        <a:t>43:8-15</a:t>
                      </a:r>
                    </a:p>
                  </a:txBody>
                  <a:tcPr marL="8927" marR="8927" marT="89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effectLst/>
                          <a:latin typeface="Times New Roman"/>
                        </a:rPr>
                        <a:t>Who does these things?</a:t>
                      </a:r>
                    </a:p>
                  </a:txBody>
                  <a:tcPr marL="8927" marR="8927" marT="892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a:rPr>
                        <a:t> </a:t>
                      </a:r>
                    </a:p>
                  </a:txBody>
                  <a:tcPr marL="8927" marR="8927" marT="8927"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345E"/>
                    </a:solidFill>
                  </a:tcPr>
                </a:tc>
              </a:tr>
              <a:tr h="178539">
                <a:tc>
                  <a:txBody>
                    <a:bodyPr/>
                    <a:lstStyle/>
                    <a:p>
                      <a:pPr algn="l" fontAlgn="ctr"/>
                      <a:r>
                        <a:rPr lang="en-US" sz="1600" b="1" i="0" u="none" strike="noStrike">
                          <a:solidFill>
                            <a:srgbClr val="000000"/>
                          </a:solidFill>
                          <a:effectLst/>
                          <a:latin typeface="Times New Roman"/>
                        </a:rPr>
                        <a:t>43:16-21</a:t>
                      </a:r>
                    </a:p>
                  </a:txBody>
                  <a:tcPr marL="8927" marR="8927" marT="89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effectLst/>
                          <a:latin typeface="Times New Roman"/>
                        </a:rPr>
                        <a:t>I am doing a new thing</a:t>
                      </a:r>
                    </a:p>
                  </a:txBody>
                  <a:tcPr marL="8927" marR="8927" marT="892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a:rPr>
                        <a:t> </a:t>
                      </a:r>
                    </a:p>
                  </a:txBody>
                  <a:tcPr marL="8927" marR="8927" marT="8927"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345E"/>
                    </a:solidFill>
                  </a:tcPr>
                </a:tc>
              </a:tr>
              <a:tr h="178539">
                <a:tc>
                  <a:txBody>
                    <a:bodyPr/>
                    <a:lstStyle/>
                    <a:p>
                      <a:pPr algn="l" fontAlgn="ctr"/>
                      <a:r>
                        <a:rPr lang="en-US" sz="1600" b="1" i="0" u="none" strike="noStrike">
                          <a:solidFill>
                            <a:srgbClr val="000000"/>
                          </a:solidFill>
                          <a:effectLst/>
                          <a:latin typeface="Times New Roman"/>
                        </a:rPr>
                        <a:t>43:22-28</a:t>
                      </a:r>
                    </a:p>
                  </a:txBody>
                  <a:tcPr marL="8927" marR="8927" marT="89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effectLst/>
                          <a:latin typeface="Times New Roman"/>
                        </a:rPr>
                        <a:t>Has Israel been faithful?</a:t>
                      </a:r>
                    </a:p>
                  </a:txBody>
                  <a:tcPr marL="8927" marR="8927" marT="892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a:rPr>
                        <a:t> </a:t>
                      </a:r>
                    </a:p>
                  </a:txBody>
                  <a:tcPr marL="8927" marR="8927" marT="8927"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345E"/>
                    </a:solidFill>
                  </a:tcPr>
                </a:tc>
              </a:tr>
              <a:tr h="178539">
                <a:tc>
                  <a:txBody>
                    <a:bodyPr/>
                    <a:lstStyle/>
                    <a:p>
                      <a:pPr algn="l" fontAlgn="ctr"/>
                      <a:r>
                        <a:rPr lang="en-US" sz="1600" b="1" i="0" u="none" strike="noStrike">
                          <a:solidFill>
                            <a:srgbClr val="000000"/>
                          </a:solidFill>
                          <a:effectLst/>
                          <a:latin typeface="Times New Roman"/>
                        </a:rPr>
                        <a:t>44:6-8</a:t>
                      </a:r>
                    </a:p>
                  </a:txBody>
                  <a:tcPr marL="8927" marR="8927" marT="89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effectLst/>
                          <a:latin typeface="Times New Roman"/>
                        </a:rPr>
                        <a:t>Who does these things?</a:t>
                      </a:r>
                    </a:p>
                  </a:txBody>
                  <a:tcPr marL="8927" marR="8927" marT="892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a:rPr>
                        <a:t> </a:t>
                      </a:r>
                    </a:p>
                  </a:txBody>
                  <a:tcPr marL="8927" marR="8927" marT="8927"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345E"/>
                    </a:solidFill>
                  </a:tcPr>
                </a:tc>
              </a:tr>
              <a:tr h="178539">
                <a:tc>
                  <a:txBody>
                    <a:bodyPr/>
                    <a:lstStyle/>
                    <a:p>
                      <a:pPr algn="l" fontAlgn="ctr"/>
                      <a:r>
                        <a:rPr lang="en-US" sz="1600" b="1" i="0" u="none" strike="noStrike">
                          <a:solidFill>
                            <a:srgbClr val="000000"/>
                          </a:solidFill>
                          <a:effectLst/>
                          <a:latin typeface="Times New Roman"/>
                        </a:rPr>
                        <a:t>44:24-45:7</a:t>
                      </a:r>
                    </a:p>
                  </a:txBody>
                  <a:tcPr marL="8927" marR="8927" marT="89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effectLst/>
                          <a:latin typeface="Times New Roman"/>
                        </a:rPr>
                        <a:t>Cyrus</a:t>
                      </a:r>
                    </a:p>
                  </a:txBody>
                  <a:tcPr marL="8927" marR="8927" marT="892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a:rPr>
                        <a:t> </a:t>
                      </a:r>
                    </a:p>
                  </a:txBody>
                  <a:tcPr marL="8927" marR="8927" marT="8927"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345E"/>
                    </a:solidFill>
                  </a:tcPr>
                </a:tc>
              </a:tr>
              <a:tr h="178539">
                <a:tc>
                  <a:txBody>
                    <a:bodyPr/>
                    <a:lstStyle/>
                    <a:p>
                      <a:pPr algn="l" fontAlgn="ctr"/>
                      <a:r>
                        <a:rPr lang="en-US" sz="1600" b="1" i="0" u="none" strike="noStrike">
                          <a:solidFill>
                            <a:srgbClr val="000000"/>
                          </a:solidFill>
                          <a:effectLst/>
                          <a:latin typeface="Times New Roman"/>
                        </a:rPr>
                        <a:t>45:14-17</a:t>
                      </a:r>
                    </a:p>
                  </a:txBody>
                  <a:tcPr marL="8927" marR="8927" marT="89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effectLst/>
                          <a:latin typeface="Times New Roman"/>
                        </a:rPr>
                        <a:t>God with you</a:t>
                      </a:r>
                    </a:p>
                  </a:txBody>
                  <a:tcPr marL="8927" marR="8927" marT="892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a:rPr>
                        <a:t> </a:t>
                      </a:r>
                    </a:p>
                  </a:txBody>
                  <a:tcPr marL="8927" marR="8927" marT="8927"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345E"/>
                    </a:solidFill>
                  </a:tcPr>
                </a:tc>
              </a:tr>
              <a:tr h="178539">
                <a:tc>
                  <a:txBody>
                    <a:bodyPr/>
                    <a:lstStyle/>
                    <a:p>
                      <a:pPr algn="l" fontAlgn="ctr"/>
                      <a:r>
                        <a:rPr lang="en-US" sz="1600" b="1" i="0" u="none" strike="noStrike">
                          <a:solidFill>
                            <a:srgbClr val="000000"/>
                          </a:solidFill>
                          <a:effectLst/>
                          <a:latin typeface="Times New Roman"/>
                        </a:rPr>
                        <a:t>45:18-19</a:t>
                      </a:r>
                    </a:p>
                  </a:txBody>
                  <a:tcPr marL="8927" marR="8927" marT="89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effectLst/>
                          <a:latin typeface="Times New Roman"/>
                        </a:rPr>
                        <a:t>Who does these things?</a:t>
                      </a:r>
                    </a:p>
                  </a:txBody>
                  <a:tcPr marL="8927" marR="8927" marT="892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a:rPr>
                        <a:t> </a:t>
                      </a:r>
                    </a:p>
                  </a:txBody>
                  <a:tcPr marL="8927" marR="8927" marT="8927"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345E"/>
                    </a:solidFill>
                  </a:tcPr>
                </a:tc>
              </a:tr>
              <a:tr h="178539">
                <a:tc>
                  <a:txBody>
                    <a:bodyPr/>
                    <a:lstStyle/>
                    <a:p>
                      <a:pPr algn="l" fontAlgn="ctr"/>
                      <a:r>
                        <a:rPr lang="en-US" sz="1600" b="1" i="0" u="none" strike="noStrike">
                          <a:solidFill>
                            <a:srgbClr val="000000"/>
                          </a:solidFill>
                          <a:effectLst/>
                          <a:latin typeface="Times New Roman"/>
                        </a:rPr>
                        <a:t>45:20-25</a:t>
                      </a:r>
                    </a:p>
                  </a:txBody>
                  <a:tcPr marL="8927" marR="8927" marT="89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effectLst/>
                          <a:latin typeface="Times New Roman"/>
                        </a:rPr>
                        <a:t>Who does these things?</a:t>
                      </a:r>
                    </a:p>
                  </a:txBody>
                  <a:tcPr marL="8927" marR="8927" marT="892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a:rPr>
                        <a:t> </a:t>
                      </a:r>
                    </a:p>
                  </a:txBody>
                  <a:tcPr marL="8927" marR="8927" marT="8927"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345E"/>
                    </a:solidFill>
                  </a:tcPr>
                </a:tc>
              </a:tr>
              <a:tr h="178539">
                <a:tc>
                  <a:txBody>
                    <a:bodyPr/>
                    <a:lstStyle/>
                    <a:p>
                      <a:pPr algn="l" fontAlgn="ctr"/>
                      <a:r>
                        <a:rPr lang="en-US" sz="1600" b="1" i="0" u="none" strike="noStrike">
                          <a:solidFill>
                            <a:srgbClr val="000000"/>
                          </a:solidFill>
                          <a:effectLst/>
                          <a:latin typeface="Times New Roman"/>
                        </a:rPr>
                        <a:t>46:8-13</a:t>
                      </a:r>
                    </a:p>
                  </a:txBody>
                  <a:tcPr marL="8927" marR="8927" marT="89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effectLst/>
                          <a:latin typeface="Times New Roman"/>
                        </a:rPr>
                        <a:t>Remember the good old days</a:t>
                      </a:r>
                    </a:p>
                  </a:txBody>
                  <a:tcPr marL="8927" marR="8927" marT="892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a:rPr>
                        <a:t> </a:t>
                      </a:r>
                    </a:p>
                  </a:txBody>
                  <a:tcPr marL="8927" marR="8927" marT="8927"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345E"/>
                    </a:solidFill>
                  </a:tcPr>
                </a:tc>
              </a:tr>
              <a:tr h="178539">
                <a:tc>
                  <a:txBody>
                    <a:bodyPr/>
                    <a:lstStyle/>
                    <a:p>
                      <a:pPr algn="l" fontAlgn="ctr"/>
                      <a:r>
                        <a:rPr lang="en-US" sz="1600" b="1" i="0" u="none" strike="noStrike">
                          <a:solidFill>
                            <a:srgbClr val="000000"/>
                          </a:solidFill>
                          <a:effectLst/>
                          <a:latin typeface="Times New Roman"/>
                        </a:rPr>
                        <a:t>48:1-11</a:t>
                      </a:r>
                    </a:p>
                  </a:txBody>
                  <a:tcPr marL="8927" marR="8927" marT="89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effectLst/>
                          <a:latin typeface="Times New Roman"/>
                        </a:rPr>
                        <a:t>Israel is stubborn</a:t>
                      </a:r>
                    </a:p>
                  </a:txBody>
                  <a:tcPr marL="8927" marR="8927" marT="892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a:rPr>
                        <a:t> </a:t>
                      </a:r>
                    </a:p>
                  </a:txBody>
                  <a:tcPr marL="8927" marR="8927" marT="8927"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4345E"/>
                    </a:solidFill>
                  </a:tcPr>
                </a:tc>
              </a:tr>
              <a:tr h="178539">
                <a:tc>
                  <a:txBody>
                    <a:bodyPr/>
                    <a:lstStyle/>
                    <a:p>
                      <a:pPr algn="l" fontAlgn="ctr"/>
                      <a:r>
                        <a:rPr lang="en-US" sz="1600" b="1" i="0" u="none" strike="noStrike">
                          <a:solidFill>
                            <a:srgbClr val="000000"/>
                          </a:solidFill>
                          <a:effectLst/>
                          <a:latin typeface="Times New Roman"/>
                        </a:rPr>
                        <a:t>48:12-17</a:t>
                      </a:r>
                    </a:p>
                  </a:txBody>
                  <a:tcPr marL="8927" marR="8927" marT="89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effectLst/>
                          <a:latin typeface="Times New Roman"/>
                        </a:rPr>
                        <a:t>God will crush Babylon</a:t>
                      </a:r>
                    </a:p>
                  </a:txBody>
                  <a:tcPr marL="8927" marR="8927" marT="892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a:rPr>
                        <a:t> </a:t>
                      </a:r>
                    </a:p>
                  </a:txBody>
                  <a:tcPr marL="8927" marR="8927" marT="8927"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2841"/>
                    </a:solidFill>
                  </a:tcPr>
                </a:tc>
              </a:tr>
              <a:tr h="178539">
                <a:tc>
                  <a:txBody>
                    <a:bodyPr/>
                    <a:lstStyle/>
                    <a:p>
                      <a:pPr algn="l" fontAlgn="ctr"/>
                      <a:r>
                        <a:rPr lang="en-US" sz="1600" b="1" i="0" u="none" strike="noStrike">
                          <a:solidFill>
                            <a:srgbClr val="000000"/>
                          </a:solidFill>
                          <a:effectLst/>
                          <a:latin typeface="Times New Roman"/>
                        </a:rPr>
                        <a:t>51:9-52:2</a:t>
                      </a:r>
                    </a:p>
                  </a:txBody>
                  <a:tcPr marL="8927" marR="8927" marT="89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effectLst/>
                          <a:latin typeface="Times New Roman"/>
                        </a:rPr>
                        <a:t>Fear Not</a:t>
                      </a:r>
                    </a:p>
                  </a:txBody>
                  <a:tcPr marL="8927" marR="8927" marT="892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a:rPr>
                        <a:t> </a:t>
                      </a:r>
                    </a:p>
                  </a:txBody>
                  <a:tcPr marL="8927" marR="8927" marT="8927"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2841"/>
                    </a:solidFill>
                  </a:tcPr>
                </a:tc>
              </a:tr>
              <a:tr h="178539">
                <a:tc>
                  <a:txBody>
                    <a:bodyPr/>
                    <a:lstStyle/>
                    <a:p>
                      <a:pPr algn="l" fontAlgn="ctr"/>
                      <a:r>
                        <a:rPr lang="en-US" sz="1600" b="1" i="0" u="none" strike="noStrike">
                          <a:solidFill>
                            <a:srgbClr val="000000"/>
                          </a:solidFill>
                          <a:effectLst/>
                          <a:latin typeface="Times New Roman"/>
                        </a:rPr>
                        <a:t>52:3-6</a:t>
                      </a:r>
                    </a:p>
                  </a:txBody>
                  <a:tcPr marL="8927" marR="8927" marT="89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effectLst/>
                          <a:latin typeface="Times New Roman"/>
                        </a:rPr>
                        <a:t>It’s Not About Money</a:t>
                      </a:r>
                    </a:p>
                  </a:txBody>
                  <a:tcPr marL="8927" marR="8927" marT="892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effectLst/>
                          <a:latin typeface="Calibri"/>
                        </a:rPr>
                        <a:t> </a:t>
                      </a:r>
                    </a:p>
                  </a:txBody>
                  <a:tcPr marL="8927" marR="8927" marT="8927"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2841"/>
                    </a:solidFill>
                  </a:tcPr>
                </a:tc>
              </a:tr>
            </a:tbl>
          </a:graphicData>
        </a:graphic>
      </p:graphicFrame>
    </p:spTree>
    <p:extLst>
      <p:ext uri="{BB962C8B-B14F-4D97-AF65-F5344CB8AC3E}">
        <p14:creationId xmlns:p14="http://schemas.microsoft.com/office/powerpoint/2010/main" val="13233024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6738" y="161975"/>
            <a:ext cx="5638800" cy="1588790"/>
          </a:xfrm>
        </p:spPr>
        <p:txBody>
          <a:bodyPr>
            <a:normAutofit/>
          </a:bodyPr>
          <a:lstStyle/>
          <a:p>
            <a:r>
              <a:rPr lang="en-US" b="1" dirty="0" smtClean="0"/>
              <a:t>Proof of God in Isaiah</a:t>
            </a:r>
            <a:br>
              <a:rPr lang="en-US" b="1" dirty="0" smtClean="0"/>
            </a:br>
            <a:r>
              <a:rPr lang="en-US" b="1" dirty="0" smtClean="0"/>
              <a:t>Based on History</a:t>
            </a:r>
            <a:endParaRPr lang="en-US" b="1" dirty="0"/>
          </a:p>
        </p:txBody>
      </p:sp>
      <p:sp>
        <p:nvSpPr>
          <p:cNvPr id="3" name="Content Placeholder 2"/>
          <p:cNvSpPr>
            <a:spLocks noGrp="1"/>
          </p:cNvSpPr>
          <p:nvPr>
            <p:ph idx="1"/>
          </p:nvPr>
        </p:nvSpPr>
        <p:spPr>
          <a:xfrm>
            <a:off x="228600" y="1676400"/>
            <a:ext cx="8686800" cy="5334000"/>
          </a:xfrm>
        </p:spPr>
        <p:txBody>
          <a:bodyPr>
            <a:normAutofit fontScale="70000" lnSpcReduction="20000"/>
          </a:bodyPr>
          <a:lstStyle/>
          <a:p>
            <a:pPr marL="0" indent="0">
              <a:buNone/>
            </a:pPr>
            <a:r>
              <a:rPr lang="en-US" b="1" dirty="0" smtClean="0"/>
              <a:t>Isaiah 41:  21 Set forth your case, says the LORD; bring your proofs, says the King of Jacob.  22 Let them bring them, and tell us what is to happen. </a:t>
            </a:r>
            <a:r>
              <a:rPr lang="en-US" b="1" dirty="0"/>
              <a:t>Tell us the former things, what they are, that we may consider them, that we may know their outcome; or declare to us the things to come.  23 Tell us what is to come hereafter, that we may know that you are gods; do good, or do harm, that we may be dismayed and terrified.  24 Behold, you are nothing, and your work is </a:t>
            </a:r>
            <a:r>
              <a:rPr lang="en-US" b="1" dirty="0" smtClean="0"/>
              <a:t>naught; </a:t>
            </a:r>
            <a:r>
              <a:rPr lang="en-US" b="1" dirty="0"/>
              <a:t>an abomination is he who chooses you.  25 I stirred up one from the north, and he has come, from the rising of the sun, and he shall call on my name; he shall trample on rulers as on mortar, as the potter treads clay.  26 Who declared it from the beginning, that we might know, and beforetime, that we might say, "He is right"? There was none who declared it, none who proclaimed, none who heard your words.  27 I first have declared it to Zion, and I give to Jerusalem a herald of good tidings.  28 But when I look there is no one; among these there is no counselor who, when I ask, gives an answer.  29 Behold, they are all a delusion; their works are nothing; their molten images are empty wind. </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3580" y="228600"/>
            <a:ext cx="1360020" cy="1234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rot="5400000">
            <a:off x="-10294" y="840954"/>
            <a:ext cx="1013419" cy="230832"/>
          </a:xfrm>
          <a:prstGeom prst="rect">
            <a:avLst/>
          </a:prstGeom>
          <a:noFill/>
        </p:spPr>
        <p:txBody>
          <a:bodyPr wrap="none" rtlCol="0">
            <a:spAutoFit/>
          </a:bodyPr>
          <a:lstStyle/>
          <a:p>
            <a:r>
              <a:rPr lang="en-US" sz="900" dirty="0" smtClean="0"/>
              <a:t>Barnes and Noble</a:t>
            </a:r>
            <a:endParaRPr lang="en-US" sz="900" dirty="0"/>
          </a:p>
        </p:txBody>
      </p:sp>
    </p:spTree>
    <p:extLst>
      <p:ext uri="{BB962C8B-B14F-4D97-AF65-F5344CB8AC3E}">
        <p14:creationId xmlns:p14="http://schemas.microsoft.com/office/powerpoint/2010/main" val="39019302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2400300" cy="3459162"/>
          </a:xfrm>
        </p:spPr>
        <p:txBody>
          <a:bodyPr>
            <a:normAutofit/>
          </a:bodyPr>
          <a:lstStyle/>
          <a:p>
            <a:r>
              <a:rPr lang="en-US" sz="5400" b="1" dirty="0" smtClean="0"/>
              <a:t>Proof of God in Isaiah</a:t>
            </a:r>
            <a:endParaRPr lang="en-US" sz="5400" b="1" dirty="0"/>
          </a:p>
        </p:txBody>
      </p:sp>
      <p:sp>
        <p:nvSpPr>
          <p:cNvPr id="3" name="Content Placeholder 2"/>
          <p:cNvSpPr>
            <a:spLocks noGrp="1"/>
          </p:cNvSpPr>
          <p:nvPr>
            <p:ph idx="1"/>
          </p:nvPr>
        </p:nvSpPr>
        <p:spPr>
          <a:xfrm>
            <a:off x="3048000" y="304800"/>
            <a:ext cx="5715000" cy="6553200"/>
          </a:xfrm>
        </p:spPr>
        <p:txBody>
          <a:bodyPr>
            <a:normAutofit fontScale="85000" lnSpcReduction="10000"/>
          </a:bodyPr>
          <a:lstStyle/>
          <a:p>
            <a:pPr marL="0" indent="0">
              <a:buNone/>
            </a:pPr>
            <a:r>
              <a:rPr lang="en-US" b="1" dirty="0" smtClean="0"/>
              <a:t>43:8 </a:t>
            </a:r>
            <a:r>
              <a:rPr lang="en-US" b="1" dirty="0"/>
              <a:t>Bring forth the people who are blind, yet have eyes, who are deaf, yet have ears!  9 Let all the nations gather together, and let the peoples assemble. Who among them can declare this, and show us the former things? Let them bring their witnesses to justify them, and let them hear and say, It is true.  10 "You are my witnesses," says the LORD, "and my servant whom I have chosen, that you may know and believe me and understand that I am He. Before me no god was formed, nor shall there be any after me.  11 I, I am the LORD, and besides me there is no savior. </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6841" y="4076700"/>
            <a:ext cx="2476500" cy="2247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381000" y="6324600"/>
            <a:ext cx="1013419" cy="230832"/>
          </a:xfrm>
          <a:prstGeom prst="rect">
            <a:avLst/>
          </a:prstGeom>
          <a:noFill/>
        </p:spPr>
        <p:txBody>
          <a:bodyPr wrap="none" rtlCol="0">
            <a:spAutoFit/>
          </a:bodyPr>
          <a:lstStyle/>
          <a:p>
            <a:r>
              <a:rPr lang="en-US" sz="900" dirty="0" smtClean="0"/>
              <a:t>Barnes and Noble</a:t>
            </a:r>
            <a:endParaRPr lang="en-US" sz="900" dirty="0"/>
          </a:p>
        </p:txBody>
      </p:sp>
    </p:spTree>
    <p:extLst>
      <p:ext uri="{BB962C8B-B14F-4D97-AF65-F5344CB8AC3E}">
        <p14:creationId xmlns:p14="http://schemas.microsoft.com/office/powerpoint/2010/main" val="39019302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b="1" dirty="0" smtClean="0"/>
              <a:t>Proof of God in Isaiah</a:t>
            </a:r>
            <a:endParaRPr lang="en-US" sz="6600" b="1" dirty="0"/>
          </a:p>
        </p:txBody>
      </p:sp>
      <p:sp>
        <p:nvSpPr>
          <p:cNvPr id="3" name="Content Placeholder 2"/>
          <p:cNvSpPr>
            <a:spLocks noGrp="1"/>
          </p:cNvSpPr>
          <p:nvPr>
            <p:ph idx="1"/>
          </p:nvPr>
        </p:nvSpPr>
        <p:spPr>
          <a:xfrm>
            <a:off x="3200400" y="1600200"/>
            <a:ext cx="5486400" cy="5257800"/>
          </a:xfrm>
        </p:spPr>
        <p:txBody>
          <a:bodyPr>
            <a:normAutofit fontScale="85000" lnSpcReduction="20000"/>
          </a:bodyPr>
          <a:lstStyle/>
          <a:p>
            <a:pPr marL="0" indent="0">
              <a:buNone/>
            </a:pPr>
            <a:r>
              <a:rPr lang="en-US" b="1" dirty="0" smtClean="0"/>
              <a:t>46:8 </a:t>
            </a:r>
            <a:r>
              <a:rPr lang="en-US" b="1" dirty="0"/>
              <a:t>"Remember this and consider, recall it to mind, you transgressors,  9 remember the former things of old; for I am God, and there is no other; I am God, and there is none like me,  10 declaring the end from the beginning and from ancient times things not yet done, saying, `My counsel shall stand, and I will accomplish all my purpose,'  11 calling a bird of prey from the east, the man of my counsel from a far country. I have spoken, and I will bring it to pass; I have purposed, and I will do it. </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371600"/>
            <a:ext cx="2476500" cy="2247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73795" y="3619500"/>
            <a:ext cx="1013419" cy="230832"/>
          </a:xfrm>
          <a:prstGeom prst="rect">
            <a:avLst/>
          </a:prstGeom>
          <a:noFill/>
        </p:spPr>
        <p:txBody>
          <a:bodyPr wrap="none" rtlCol="0">
            <a:spAutoFit/>
          </a:bodyPr>
          <a:lstStyle/>
          <a:p>
            <a:r>
              <a:rPr lang="en-US" sz="900" dirty="0" smtClean="0"/>
              <a:t>Barnes and Noble</a:t>
            </a:r>
            <a:endParaRPr lang="en-US" sz="900" dirty="0"/>
          </a:p>
        </p:txBody>
      </p:sp>
      <p:sp>
        <p:nvSpPr>
          <p:cNvPr id="5" name="TextBox 4"/>
          <p:cNvSpPr txBox="1"/>
          <p:nvPr/>
        </p:nvSpPr>
        <p:spPr>
          <a:xfrm>
            <a:off x="285750" y="4038600"/>
            <a:ext cx="2667000" cy="2523768"/>
          </a:xfrm>
          <a:prstGeom prst="rect">
            <a:avLst/>
          </a:prstGeom>
          <a:noFill/>
        </p:spPr>
        <p:txBody>
          <a:bodyPr wrap="square" rtlCol="0">
            <a:spAutoFit/>
          </a:bodyPr>
          <a:lstStyle/>
          <a:p>
            <a:pPr marL="285750" indent="-285750">
              <a:buFont typeface="Arial" pitchFamily="34" charset="0"/>
              <a:buChar char="•"/>
            </a:pPr>
            <a:r>
              <a:rPr lang="en-US" sz="2800" b="1" dirty="0" smtClean="0"/>
              <a:t>Former things</a:t>
            </a:r>
          </a:p>
          <a:p>
            <a:pPr marL="285750" indent="-285750">
              <a:buFont typeface="Arial" pitchFamily="34" charset="0"/>
              <a:buChar char="•"/>
            </a:pPr>
            <a:r>
              <a:rPr lang="en-US" sz="2800" b="1" dirty="0" smtClean="0"/>
              <a:t>Accomplish my purpose</a:t>
            </a:r>
          </a:p>
          <a:p>
            <a:pPr marL="285750" indent="-285750">
              <a:buFont typeface="Arial" pitchFamily="34" charset="0"/>
              <a:buChar char="•"/>
            </a:pPr>
            <a:r>
              <a:rPr lang="en-US" sz="2800" b="1" dirty="0" smtClean="0"/>
              <a:t>I will bring to pass</a:t>
            </a:r>
          </a:p>
          <a:p>
            <a:pPr marL="285750" indent="-285750">
              <a:buFont typeface="Arial" pitchFamily="34" charset="0"/>
              <a:buChar char="•"/>
            </a:pPr>
            <a:endParaRPr lang="en-US" dirty="0"/>
          </a:p>
        </p:txBody>
      </p:sp>
    </p:spTree>
    <p:extLst>
      <p:ext uri="{BB962C8B-B14F-4D97-AF65-F5344CB8AC3E}">
        <p14:creationId xmlns:p14="http://schemas.microsoft.com/office/powerpoint/2010/main" val="39019302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b="1" dirty="0" smtClean="0"/>
              <a:t>Proof of God in Isaiah</a:t>
            </a:r>
            <a:endParaRPr lang="en-US" sz="6600" b="1" dirty="0"/>
          </a:p>
        </p:txBody>
      </p:sp>
      <p:sp>
        <p:nvSpPr>
          <p:cNvPr id="3" name="Content Placeholder 2"/>
          <p:cNvSpPr>
            <a:spLocks noGrp="1"/>
          </p:cNvSpPr>
          <p:nvPr>
            <p:ph idx="1"/>
          </p:nvPr>
        </p:nvSpPr>
        <p:spPr>
          <a:xfrm>
            <a:off x="3200400" y="1600200"/>
            <a:ext cx="5486400" cy="4525963"/>
          </a:xfrm>
        </p:spPr>
        <p:txBody>
          <a:bodyPr/>
          <a:lstStyle/>
          <a:p>
            <a:r>
              <a:rPr lang="en-US" b="1" dirty="0" smtClean="0"/>
              <a:t>Rolling History in Isaiah</a:t>
            </a:r>
          </a:p>
          <a:p>
            <a:pPr lvl="1"/>
            <a:r>
              <a:rPr lang="en-US" b="1" dirty="0" smtClean="0"/>
              <a:t>Prophet predicts &amp; writes</a:t>
            </a:r>
          </a:p>
          <a:p>
            <a:pPr lvl="1"/>
            <a:r>
              <a:rPr lang="en-US" b="1" dirty="0" smtClean="0"/>
              <a:t>Event happens</a:t>
            </a:r>
          </a:p>
          <a:p>
            <a:pPr lvl="1"/>
            <a:r>
              <a:rPr lang="en-US" b="1" dirty="0" smtClean="0"/>
              <a:t>God’s word is verified</a:t>
            </a:r>
          </a:p>
          <a:p>
            <a:r>
              <a:rPr lang="en-US" b="1" dirty="0" smtClean="0"/>
              <a:t>People were witnesses to what God had done</a:t>
            </a:r>
          </a:p>
          <a:p>
            <a:r>
              <a:rPr lang="en-US" b="1" dirty="0" smtClean="0"/>
              <a:t>Idols/culture could not duplicate</a:t>
            </a:r>
            <a:endParaRPr lang="en-US" b="1"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828800"/>
            <a:ext cx="2476500" cy="2247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381000" y="4099446"/>
            <a:ext cx="1013419" cy="230832"/>
          </a:xfrm>
          <a:prstGeom prst="rect">
            <a:avLst/>
          </a:prstGeom>
          <a:noFill/>
        </p:spPr>
        <p:txBody>
          <a:bodyPr wrap="none" rtlCol="0">
            <a:spAutoFit/>
          </a:bodyPr>
          <a:lstStyle/>
          <a:p>
            <a:r>
              <a:rPr lang="en-US" sz="900" dirty="0" smtClean="0"/>
              <a:t>Barnes and Noble</a:t>
            </a:r>
            <a:endParaRPr lang="en-US" sz="900" dirty="0"/>
          </a:p>
        </p:txBody>
      </p:sp>
    </p:spTree>
    <p:extLst>
      <p:ext uri="{BB962C8B-B14F-4D97-AF65-F5344CB8AC3E}">
        <p14:creationId xmlns:p14="http://schemas.microsoft.com/office/powerpoint/2010/main" val="39019302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2400300" cy="1143000"/>
          </a:xfrm>
        </p:spPr>
        <p:txBody>
          <a:bodyPr>
            <a:normAutofit/>
          </a:bodyPr>
          <a:lstStyle/>
          <a:p>
            <a:r>
              <a:rPr lang="en-US" sz="3200" b="1" dirty="0" smtClean="0"/>
              <a:t>Proof of God in Isaiah</a:t>
            </a:r>
            <a:endParaRPr lang="en-US" sz="3200" b="1" dirty="0"/>
          </a:p>
        </p:txBody>
      </p:sp>
      <p:sp>
        <p:nvSpPr>
          <p:cNvPr id="3" name="Content Placeholder 2"/>
          <p:cNvSpPr>
            <a:spLocks noGrp="1"/>
          </p:cNvSpPr>
          <p:nvPr>
            <p:ph idx="1"/>
          </p:nvPr>
        </p:nvSpPr>
        <p:spPr>
          <a:xfrm>
            <a:off x="3200400" y="457201"/>
            <a:ext cx="5486400" cy="3162300"/>
          </a:xfrm>
        </p:spPr>
        <p:txBody>
          <a:bodyPr>
            <a:normAutofit fontScale="85000" lnSpcReduction="10000"/>
          </a:bodyPr>
          <a:lstStyle/>
          <a:p>
            <a:r>
              <a:rPr lang="en-US" b="1" dirty="0" smtClean="0"/>
              <a:t>Rolling History in Isaiah</a:t>
            </a:r>
          </a:p>
          <a:p>
            <a:pPr lvl="1"/>
            <a:r>
              <a:rPr lang="en-US" b="1" dirty="0" smtClean="0"/>
              <a:t>Prophet predicts &amp; writes</a:t>
            </a:r>
          </a:p>
          <a:p>
            <a:pPr lvl="1"/>
            <a:r>
              <a:rPr lang="en-US" b="1" dirty="0" smtClean="0"/>
              <a:t>Event happens</a:t>
            </a:r>
          </a:p>
          <a:p>
            <a:pPr lvl="1"/>
            <a:r>
              <a:rPr lang="en-US" b="1" dirty="0" smtClean="0"/>
              <a:t>God’s word is verified</a:t>
            </a:r>
          </a:p>
          <a:p>
            <a:r>
              <a:rPr lang="en-US" b="1" dirty="0" smtClean="0"/>
              <a:t>People were witnesses to what God had done</a:t>
            </a:r>
          </a:p>
          <a:p>
            <a:r>
              <a:rPr lang="en-US" b="1" dirty="0" smtClean="0"/>
              <a:t>Idols/culture could not duplicate</a:t>
            </a:r>
            <a:endParaRPr lang="en-US" b="1"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7276" y="1371600"/>
            <a:ext cx="2476500" cy="2247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rot="5400000">
            <a:off x="-120455" y="3006571"/>
            <a:ext cx="1013419" cy="230832"/>
          </a:xfrm>
          <a:prstGeom prst="rect">
            <a:avLst/>
          </a:prstGeom>
          <a:noFill/>
        </p:spPr>
        <p:txBody>
          <a:bodyPr wrap="none" rtlCol="0">
            <a:spAutoFit/>
          </a:bodyPr>
          <a:lstStyle/>
          <a:p>
            <a:r>
              <a:rPr lang="en-US" sz="900" dirty="0" smtClean="0"/>
              <a:t>Barnes and Noble</a:t>
            </a:r>
            <a:endParaRPr lang="en-US" sz="900" dirty="0"/>
          </a:p>
        </p:txBody>
      </p:sp>
      <p:sp>
        <p:nvSpPr>
          <p:cNvPr id="5" name="TextBox 4"/>
          <p:cNvSpPr txBox="1"/>
          <p:nvPr/>
        </p:nvSpPr>
        <p:spPr>
          <a:xfrm>
            <a:off x="386256" y="3749457"/>
            <a:ext cx="8087710" cy="3108543"/>
          </a:xfrm>
          <a:prstGeom prst="rect">
            <a:avLst/>
          </a:prstGeom>
          <a:noFill/>
        </p:spPr>
        <p:txBody>
          <a:bodyPr wrap="square" rtlCol="0">
            <a:spAutoFit/>
          </a:bodyPr>
          <a:lstStyle/>
          <a:p>
            <a:r>
              <a:rPr lang="en-US" sz="2800" b="1" dirty="0" smtClean="0">
                <a:solidFill>
                  <a:schemeClr val="accent1">
                    <a:lumMod val="75000"/>
                  </a:schemeClr>
                </a:solidFill>
              </a:rPr>
              <a:t>Addresses Issues of Audience</a:t>
            </a:r>
          </a:p>
          <a:p>
            <a:pPr marL="457200" indent="-457200">
              <a:buFont typeface="Arial" pitchFamily="34" charset="0"/>
              <a:buChar char="•"/>
            </a:pPr>
            <a:r>
              <a:rPr lang="en-US" sz="2800" b="1" dirty="0" smtClean="0">
                <a:solidFill>
                  <a:schemeClr val="accent1">
                    <a:lumMod val="75000"/>
                  </a:schemeClr>
                </a:solidFill>
              </a:rPr>
              <a:t>Counters questions about God</a:t>
            </a:r>
          </a:p>
          <a:p>
            <a:pPr marL="457200" indent="-457200">
              <a:buFont typeface="Arial" pitchFamily="34" charset="0"/>
              <a:buChar char="•"/>
            </a:pPr>
            <a:r>
              <a:rPr lang="en-US" sz="2800" b="1" dirty="0" smtClean="0">
                <a:solidFill>
                  <a:schemeClr val="accent1">
                    <a:lumMod val="75000"/>
                  </a:schemeClr>
                </a:solidFill>
              </a:rPr>
              <a:t>Assurance that God is powerful enough to deal with issues, he can take them home</a:t>
            </a:r>
          </a:p>
          <a:p>
            <a:pPr marL="457200" indent="-457200">
              <a:buFont typeface="Arial" pitchFamily="34" charset="0"/>
              <a:buChar char="•"/>
            </a:pPr>
            <a:r>
              <a:rPr lang="en-US" sz="2800" b="1" dirty="0" smtClean="0">
                <a:solidFill>
                  <a:schemeClr val="accent1">
                    <a:lumMod val="75000"/>
                  </a:schemeClr>
                </a:solidFill>
              </a:rPr>
              <a:t>Argument against as assimilation or despair</a:t>
            </a:r>
          </a:p>
          <a:p>
            <a:pPr marL="457200" indent="-457200">
              <a:buFont typeface="Arial" pitchFamily="34" charset="0"/>
              <a:buChar char="•"/>
            </a:pPr>
            <a:endParaRPr lang="en-US" sz="2800" b="1" dirty="0" smtClean="0"/>
          </a:p>
          <a:p>
            <a:pPr marL="457200" indent="-457200">
              <a:buFont typeface="Arial" pitchFamily="34" charset="0"/>
              <a:buChar char="•"/>
            </a:pPr>
            <a:endParaRPr lang="en-US" sz="2800" b="1" dirty="0"/>
          </a:p>
        </p:txBody>
      </p:sp>
    </p:spTree>
    <p:extLst>
      <p:ext uri="{BB962C8B-B14F-4D97-AF65-F5344CB8AC3E}">
        <p14:creationId xmlns:p14="http://schemas.microsoft.com/office/powerpoint/2010/main" val="3381291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2400300" cy="1143000"/>
          </a:xfrm>
        </p:spPr>
        <p:txBody>
          <a:bodyPr>
            <a:normAutofit/>
          </a:bodyPr>
          <a:lstStyle/>
          <a:p>
            <a:r>
              <a:rPr lang="en-US" sz="3200" b="1" dirty="0" smtClean="0"/>
              <a:t>Proof of God in Isaiah</a:t>
            </a:r>
            <a:endParaRPr lang="en-US" sz="3200" b="1" dirty="0"/>
          </a:p>
        </p:txBody>
      </p:sp>
      <p:sp>
        <p:nvSpPr>
          <p:cNvPr id="3" name="Content Placeholder 2"/>
          <p:cNvSpPr>
            <a:spLocks noGrp="1"/>
          </p:cNvSpPr>
          <p:nvPr>
            <p:ph idx="1"/>
          </p:nvPr>
        </p:nvSpPr>
        <p:spPr>
          <a:xfrm>
            <a:off x="3200400" y="457201"/>
            <a:ext cx="5486400" cy="3162300"/>
          </a:xfrm>
        </p:spPr>
        <p:txBody>
          <a:bodyPr>
            <a:normAutofit/>
          </a:bodyPr>
          <a:lstStyle/>
          <a:p>
            <a:r>
              <a:rPr lang="en-US" b="1" dirty="0" smtClean="0"/>
              <a:t>Isaiah may have one of the most in-depth treatments of deity in the entire Bible</a:t>
            </a:r>
          </a:p>
          <a:p>
            <a:pPr lvl="1"/>
            <a:r>
              <a:rPr lang="en-US" b="1" dirty="0" smtClean="0"/>
              <a:t>Nature of God</a:t>
            </a:r>
          </a:p>
          <a:p>
            <a:pPr lvl="1"/>
            <a:r>
              <a:rPr lang="en-US" b="1" dirty="0" smtClean="0"/>
              <a:t>Power of God</a:t>
            </a:r>
          </a:p>
          <a:p>
            <a:pPr lvl="1"/>
            <a:r>
              <a:rPr lang="en-US" b="1" dirty="0" smtClean="0"/>
              <a:t>Concern of God</a:t>
            </a:r>
            <a:endParaRPr lang="en-US" b="1"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7276" y="1371600"/>
            <a:ext cx="2476500" cy="2247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rot="5400000">
            <a:off x="-120455" y="3006571"/>
            <a:ext cx="1013419" cy="230832"/>
          </a:xfrm>
          <a:prstGeom prst="rect">
            <a:avLst/>
          </a:prstGeom>
          <a:noFill/>
        </p:spPr>
        <p:txBody>
          <a:bodyPr wrap="none" rtlCol="0">
            <a:spAutoFit/>
          </a:bodyPr>
          <a:lstStyle/>
          <a:p>
            <a:r>
              <a:rPr lang="en-US" sz="900" dirty="0" smtClean="0"/>
              <a:t>Barnes and Noble</a:t>
            </a:r>
            <a:endParaRPr lang="en-US" sz="900" dirty="0"/>
          </a:p>
        </p:txBody>
      </p:sp>
      <p:sp>
        <p:nvSpPr>
          <p:cNvPr id="5" name="TextBox 4"/>
          <p:cNvSpPr txBox="1"/>
          <p:nvPr/>
        </p:nvSpPr>
        <p:spPr>
          <a:xfrm>
            <a:off x="386256" y="3749457"/>
            <a:ext cx="8087710" cy="2677656"/>
          </a:xfrm>
          <a:prstGeom prst="rect">
            <a:avLst/>
          </a:prstGeom>
          <a:noFill/>
        </p:spPr>
        <p:txBody>
          <a:bodyPr wrap="square" rtlCol="0">
            <a:spAutoFit/>
          </a:bodyPr>
          <a:lstStyle/>
          <a:p>
            <a:r>
              <a:rPr lang="en-US" sz="2800" b="1" dirty="0" smtClean="0">
                <a:solidFill>
                  <a:srgbClr val="9A7D00"/>
                </a:solidFill>
              </a:rPr>
              <a:t>49:14 </a:t>
            </a:r>
            <a:r>
              <a:rPr lang="en-US" sz="2800" b="1" dirty="0">
                <a:solidFill>
                  <a:srgbClr val="9A7D00"/>
                </a:solidFill>
              </a:rPr>
              <a:t>But Zion said, "The LORD has forsaken me, my Lord has forgotten me."  15 "Can a woman forget her sucking child, that she should have no compassion on the son of her womb? Even these may forget, yet I will not forget you</a:t>
            </a:r>
            <a:r>
              <a:rPr lang="en-US" sz="2800" b="1" dirty="0" smtClean="0">
                <a:solidFill>
                  <a:srgbClr val="9A7D00"/>
                </a:solidFill>
              </a:rPr>
              <a:t>.”</a:t>
            </a:r>
          </a:p>
          <a:p>
            <a:pPr marL="457200" indent="-457200">
              <a:buFont typeface="Arial" pitchFamily="34" charset="0"/>
              <a:buChar char="•"/>
            </a:pPr>
            <a:endParaRPr lang="en-US" sz="2800" b="1" dirty="0"/>
          </a:p>
        </p:txBody>
      </p:sp>
    </p:spTree>
    <p:extLst>
      <p:ext uri="{BB962C8B-B14F-4D97-AF65-F5344CB8AC3E}">
        <p14:creationId xmlns:p14="http://schemas.microsoft.com/office/powerpoint/2010/main" val="39862593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486399" y="304800"/>
            <a:ext cx="3218617" cy="761999"/>
          </a:xfrm>
        </p:spPr>
        <p:txBody>
          <a:bodyPr>
            <a:normAutofit fontScale="90000"/>
          </a:bodyPr>
          <a:lstStyle/>
          <a:p>
            <a:r>
              <a:rPr lang="en-US" b="1" dirty="0" smtClean="0"/>
              <a:t>Servant in Isaiah</a:t>
            </a:r>
            <a:endParaRPr lang="en-US" b="1" dirty="0"/>
          </a:p>
        </p:txBody>
      </p:sp>
      <p:pic>
        <p:nvPicPr>
          <p:cNvPr id="7" name="Picture 6" descr="isaiah53-400.jpg"/>
          <p:cNvPicPr>
            <a:picLocks noChangeAspect="1"/>
          </p:cNvPicPr>
          <p:nvPr/>
        </p:nvPicPr>
        <p:blipFill>
          <a:blip r:embed="rId3" cstate="print"/>
          <a:stretch>
            <a:fillRect/>
          </a:stretch>
        </p:blipFill>
        <p:spPr>
          <a:xfrm>
            <a:off x="5486400" y="1752600"/>
            <a:ext cx="3367077" cy="3863721"/>
          </a:xfrm>
          <a:prstGeom prst="rect">
            <a:avLst/>
          </a:prstGeom>
        </p:spPr>
      </p:pic>
      <p:sp>
        <p:nvSpPr>
          <p:cNvPr id="8" name="Slide Number Placeholder 7"/>
          <p:cNvSpPr>
            <a:spLocks noGrp="1"/>
          </p:cNvSpPr>
          <p:nvPr>
            <p:ph type="sldNum" sz="quarter" idx="12"/>
          </p:nvPr>
        </p:nvSpPr>
        <p:spPr/>
        <p:txBody>
          <a:bodyPr/>
          <a:lstStyle/>
          <a:p>
            <a:fld id="{71EF0494-CA1F-4261-8C11-8EF754FDFEBA}" type="slidenum">
              <a:rPr lang="en-US" smtClean="0"/>
              <a:pPr/>
              <a:t>28</a:t>
            </a:fld>
            <a:endParaRPr lang="en-US"/>
          </a:p>
        </p:txBody>
      </p:sp>
      <p:graphicFrame>
        <p:nvGraphicFramePr>
          <p:cNvPr id="3" name="Table 2"/>
          <p:cNvGraphicFramePr>
            <a:graphicFrameLocks noGrp="1"/>
          </p:cNvGraphicFramePr>
          <p:nvPr>
            <p:extLst>
              <p:ext uri="{D42A27DB-BD31-4B8C-83A1-F6EECF244321}">
                <p14:modId xmlns:p14="http://schemas.microsoft.com/office/powerpoint/2010/main" val="945370602"/>
              </p:ext>
            </p:extLst>
          </p:nvPr>
        </p:nvGraphicFramePr>
        <p:xfrm>
          <a:off x="346841" y="152400"/>
          <a:ext cx="4648200" cy="6268244"/>
        </p:xfrm>
        <a:graphic>
          <a:graphicData uri="http://schemas.openxmlformats.org/drawingml/2006/table">
            <a:tbl>
              <a:tblPr/>
              <a:tblGrid>
                <a:gridCol w="1261242"/>
                <a:gridCol w="3082158"/>
                <a:gridCol w="304800"/>
              </a:tblGrid>
              <a:tr h="924719">
                <a:tc>
                  <a:txBody>
                    <a:bodyPr/>
                    <a:lstStyle/>
                    <a:p>
                      <a:pPr algn="ctr" fontAlgn="ctr"/>
                      <a:r>
                        <a:rPr lang="en-US" sz="2000" b="1" i="0" u="none" strike="noStrike" dirty="0">
                          <a:solidFill>
                            <a:srgbClr val="000000"/>
                          </a:solidFill>
                          <a:effectLst/>
                          <a:latin typeface="Calibri"/>
                        </a:rPr>
                        <a:t>Text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AEEF3"/>
                    </a:solidFill>
                  </a:tcPr>
                </a:tc>
                <a:tc>
                  <a:txBody>
                    <a:bodyPr/>
                    <a:lstStyle/>
                    <a:p>
                      <a:pPr algn="l" fontAlgn="ctr"/>
                      <a:r>
                        <a:rPr lang="en-US" sz="2000" b="1" i="0" u="none" strike="noStrike">
                          <a:solidFill>
                            <a:srgbClr val="000000"/>
                          </a:solidFill>
                          <a:effectLst/>
                          <a:latin typeface="Calibri"/>
                        </a:rPr>
                        <a:t>Titles of Isaiah's Sermons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AEEF3"/>
                    </a:solidFill>
                  </a:tcPr>
                </a:tc>
                <a:tc>
                  <a:txBody>
                    <a:bodyPr/>
                    <a:lstStyle/>
                    <a:p>
                      <a:pPr algn="l" fontAlgn="b"/>
                      <a:r>
                        <a:rPr lang="en-US" sz="2000" b="0" i="0" u="none" strike="noStrike">
                          <a:solidFill>
                            <a:srgbClr val="000000"/>
                          </a:solidFill>
                          <a:effectLst/>
                          <a:latin typeface="Calibri"/>
                        </a:rPr>
                        <a:t>Servant</a:t>
                      </a:r>
                    </a:p>
                  </a:txBody>
                  <a:tcPr marL="9525" marR="9525" marT="9525" marB="0" vert="vert"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79646"/>
                    </a:solidFill>
                  </a:tcPr>
                </a:tc>
              </a:tr>
              <a:tr h="303992">
                <a:tc>
                  <a:txBody>
                    <a:bodyPr/>
                    <a:lstStyle/>
                    <a:p>
                      <a:pPr algn="l" fontAlgn="ctr"/>
                      <a:r>
                        <a:rPr lang="en-US" sz="2000" b="0" i="0" u="none" strike="noStrike">
                          <a:solidFill>
                            <a:srgbClr val="000000"/>
                          </a:solidFill>
                          <a:effectLst/>
                          <a:latin typeface="Times New Roman"/>
                        </a:rPr>
                        <a:t>41:8-13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en-US" sz="2000" b="0" i="0" u="none" strike="noStrike">
                          <a:solidFill>
                            <a:srgbClr val="000000"/>
                          </a:solidFill>
                          <a:effectLst/>
                          <a:latin typeface="Times New Roman"/>
                        </a:rPr>
                        <a:t>Fear not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Calibri"/>
                        </a:rPr>
                        <a:t> </a:t>
                      </a:r>
                    </a:p>
                  </a:txBody>
                  <a:tcPr marL="9525" marR="9525" marT="9525" marB="0" vert="vert"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79646"/>
                    </a:solidFill>
                  </a:tcPr>
                </a:tc>
              </a:tr>
              <a:tr h="303992">
                <a:tc>
                  <a:txBody>
                    <a:bodyPr/>
                    <a:lstStyle/>
                    <a:p>
                      <a:pPr algn="l" fontAlgn="ctr"/>
                      <a:r>
                        <a:rPr lang="en-US" sz="2000" b="0" i="0" u="none" strike="noStrike">
                          <a:solidFill>
                            <a:srgbClr val="000000"/>
                          </a:solidFill>
                          <a:effectLst/>
                          <a:latin typeface="Times New Roman"/>
                        </a:rPr>
                        <a:t>42:1-4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2000" b="0" i="0" u="none" strike="noStrike">
                          <a:solidFill>
                            <a:srgbClr val="000000"/>
                          </a:solidFill>
                          <a:effectLst/>
                          <a:latin typeface="Times New Roman"/>
                        </a:rPr>
                        <a:t>Servant Song #1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Calibri"/>
                        </a:rPr>
                        <a:t> </a:t>
                      </a:r>
                    </a:p>
                  </a:txBody>
                  <a:tcPr marL="9525" marR="9525" marT="9525" marB="0" vert="vert"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79646"/>
                    </a:solidFill>
                  </a:tcPr>
                </a:tc>
              </a:tr>
              <a:tr h="303992">
                <a:tc>
                  <a:txBody>
                    <a:bodyPr/>
                    <a:lstStyle/>
                    <a:p>
                      <a:pPr algn="l" fontAlgn="ctr"/>
                      <a:r>
                        <a:rPr lang="en-US" sz="2000" b="0" i="0" u="none" strike="noStrike">
                          <a:solidFill>
                            <a:srgbClr val="000000"/>
                          </a:solidFill>
                          <a:effectLst/>
                          <a:latin typeface="Times New Roman"/>
                        </a:rPr>
                        <a:t>42:5-9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2000" b="0" i="0" u="none" strike="noStrike">
                          <a:solidFill>
                            <a:srgbClr val="000000"/>
                          </a:solidFill>
                          <a:effectLst/>
                          <a:latin typeface="Times New Roman"/>
                        </a:rPr>
                        <a:t>Servant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Calibri"/>
                        </a:rPr>
                        <a:t> </a:t>
                      </a:r>
                    </a:p>
                  </a:txBody>
                  <a:tcPr marL="9525" marR="9525" marT="9525" marB="0" vert="vert"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79646"/>
                    </a:solidFill>
                  </a:tcPr>
                </a:tc>
              </a:tr>
              <a:tr h="303992">
                <a:tc>
                  <a:txBody>
                    <a:bodyPr/>
                    <a:lstStyle/>
                    <a:p>
                      <a:pPr algn="l" fontAlgn="ctr"/>
                      <a:r>
                        <a:rPr lang="en-US" sz="2000" b="0" i="0" u="none" strike="noStrike">
                          <a:solidFill>
                            <a:srgbClr val="000000"/>
                          </a:solidFill>
                          <a:effectLst/>
                          <a:latin typeface="Times New Roman"/>
                        </a:rPr>
                        <a:t>42:18-25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2000" b="0" i="0" u="none" strike="noStrike">
                          <a:solidFill>
                            <a:srgbClr val="000000"/>
                          </a:solidFill>
                          <a:effectLst/>
                          <a:latin typeface="Times New Roman"/>
                        </a:rPr>
                        <a:t>deaf Israel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Calibri"/>
                        </a:rPr>
                        <a:t> </a:t>
                      </a:r>
                    </a:p>
                  </a:txBody>
                  <a:tcPr marL="9525" marR="9525" marT="9525" marB="0" vert="vert"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79646"/>
                    </a:solidFill>
                  </a:tcPr>
                </a:tc>
              </a:tr>
              <a:tr h="303992">
                <a:tc>
                  <a:txBody>
                    <a:bodyPr/>
                    <a:lstStyle/>
                    <a:p>
                      <a:pPr algn="l" fontAlgn="ctr"/>
                      <a:r>
                        <a:rPr lang="en-US" sz="2000" b="0" i="0" u="none" strike="noStrike">
                          <a:solidFill>
                            <a:srgbClr val="000000"/>
                          </a:solidFill>
                          <a:effectLst/>
                          <a:latin typeface="Times New Roman"/>
                        </a:rPr>
                        <a:t>43:8-15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2000" b="0" i="0" u="none" strike="noStrike">
                          <a:solidFill>
                            <a:srgbClr val="000000"/>
                          </a:solidFill>
                          <a:effectLst/>
                          <a:latin typeface="Times New Roman"/>
                        </a:rPr>
                        <a:t>Who does these things?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Calibri"/>
                        </a:rPr>
                        <a:t> </a:t>
                      </a:r>
                    </a:p>
                  </a:txBody>
                  <a:tcPr marL="9525" marR="9525" marT="9525" marB="0" vert="vert"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79646"/>
                    </a:solidFill>
                  </a:tcPr>
                </a:tc>
              </a:tr>
              <a:tr h="303992">
                <a:tc>
                  <a:txBody>
                    <a:bodyPr/>
                    <a:lstStyle/>
                    <a:p>
                      <a:pPr algn="l" fontAlgn="ctr"/>
                      <a:r>
                        <a:rPr lang="en-US" sz="2000" b="0" i="0" u="none" strike="noStrike">
                          <a:solidFill>
                            <a:srgbClr val="000000"/>
                          </a:solidFill>
                          <a:effectLst/>
                          <a:latin typeface="Times New Roman"/>
                        </a:rPr>
                        <a:t>43:16-21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2000" b="0" i="0" u="none" strike="noStrike">
                          <a:solidFill>
                            <a:srgbClr val="000000"/>
                          </a:solidFill>
                          <a:effectLst/>
                          <a:latin typeface="Times New Roman"/>
                        </a:rPr>
                        <a:t>I am doing a new thing</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Calibri"/>
                        </a:rPr>
                        <a:t> </a:t>
                      </a:r>
                    </a:p>
                  </a:txBody>
                  <a:tcPr marL="9525" marR="9525" marT="9525" marB="0" vert="vert"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79646"/>
                    </a:solidFill>
                  </a:tcPr>
                </a:tc>
              </a:tr>
              <a:tr h="303992">
                <a:tc>
                  <a:txBody>
                    <a:bodyPr/>
                    <a:lstStyle/>
                    <a:p>
                      <a:pPr algn="l" fontAlgn="ctr"/>
                      <a:r>
                        <a:rPr lang="en-US" sz="2000" b="0" i="0" u="none" strike="noStrike">
                          <a:solidFill>
                            <a:srgbClr val="000000"/>
                          </a:solidFill>
                          <a:effectLst/>
                          <a:latin typeface="Times New Roman"/>
                        </a:rPr>
                        <a:t>44:1-5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2000" b="0" i="0" u="none" strike="noStrike">
                          <a:solidFill>
                            <a:srgbClr val="000000"/>
                          </a:solidFill>
                          <a:effectLst/>
                          <a:latin typeface="Times New Roman"/>
                        </a:rPr>
                        <a:t>Fear not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Calibri"/>
                        </a:rPr>
                        <a:t> </a:t>
                      </a:r>
                    </a:p>
                  </a:txBody>
                  <a:tcPr marL="9525" marR="9525" marT="9525" marB="0" vert="vert"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79646"/>
                    </a:solidFill>
                  </a:tcPr>
                </a:tc>
              </a:tr>
              <a:tr h="303992">
                <a:tc>
                  <a:txBody>
                    <a:bodyPr/>
                    <a:lstStyle/>
                    <a:p>
                      <a:pPr algn="l" fontAlgn="ctr"/>
                      <a:r>
                        <a:rPr lang="en-US" sz="2000" b="0" i="0" u="none" strike="noStrike">
                          <a:solidFill>
                            <a:srgbClr val="000000"/>
                          </a:solidFill>
                          <a:effectLst/>
                          <a:latin typeface="Times New Roman"/>
                        </a:rPr>
                        <a:t>44:21-23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2000" b="0" i="0" u="none" strike="noStrike">
                          <a:solidFill>
                            <a:srgbClr val="000000"/>
                          </a:solidFill>
                          <a:effectLst/>
                          <a:latin typeface="Times New Roman"/>
                        </a:rPr>
                        <a:t>Does Israel remember?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Calibri"/>
                        </a:rPr>
                        <a:t> </a:t>
                      </a:r>
                    </a:p>
                  </a:txBody>
                  <a:tcPr marL="9525" marR="9525" marT="9525" marB="0" vert="vert"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79646"/>
                    </a:solidFill>
                  </a:tcPr>
                </a:tc>
              </a:tr>
              <a:tr h="303992">
                <a:tc>
                  <a:txBody>
                    <a:bodyPr/>
                    <a:lstStyle/>
                    <a:p>
                      <a:pPr algn="l" fontAlgn="ctr"/>
                      <a:r>
                        <a:rPr lang="en-US" sz="2000" b="0" i="0" u="none" strike="noStrike">
                          <a:solidFill>
                            <a:srgbClr val="000000"/>
                          </a:solidFill>
                          <a:effectLst/>
                          <a:latin typeface="Times New Roman"/>
                        </a:rPr>
                        <a:t>44:24-45:7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2000" b="0" i="0" u="none" strike="noStrike">
                          <a:solidFill>
                            <a:srgbClr val="000000"/>
                          </a:solidFill>
                          <a:effectLst/>
                          <a:latin typeface="Times New Roman"/>
                        </a:rPr>
                        <a:t>Cyrus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Calibri"/>
                        </a:rPr>
                        <a:t> </a:t>
                      </a:r>
                    </a:p>
                  </a:txBody>
                  <a:tcPr marL="9525" marR="9525" marT="9525" marB="0" vert="vert"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79646"/>
                    </a:solidFill>
                  </a:tcPr>
                </a:tc>
              </a:tr>
              <a:tr h="303992">
                <a:tc>
                  <a:txBody>
                    <a:bodyPr/>
                    <a:lstStyle/>
                    <a:p>
                      <a:pPr algn="l" fontAlgn="ctr"/>
                      <a:r>
                        <a:rPr lang="en-US" sz="2000" b="0" i="0" u="none" strike="noStrike">
                          <a:solidFill>
                            <a:srgbClr val="000000"/>
                          </a:solidFill>
                          <a:effectLst/>
                          <a:latin typeface="Times New Roman"/>
                        </a:rPr>
                        <a:t>48:12-17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2000" b="0" i="0" u="none" strike="noStrike">
                          <a:solidFill>
                            <a:srgbClr val="000000"/>
                          </a:solidFill>
                          <a:effectLst/>
                          <a:latin typeface="Times New Roman"/>
                        </a:rPr>
                        <a:t>God will crush Babylon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Calibri"/>
                        </a:rPr>
                        <a:t> </a:t>
                      </a:r>
                    </a:p>
                  </a:txBody>
                  <a:tcPr marL="9525" marR="9525" marT="9525" marB="0" vert="vert"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79646"/>
                    </a:solidFill>
                  </a:tcPr>
                </a:tc>
              </a:tr>
              <a:tr h="303992">
                <a:tc>
                  <a:txBody>
                    <a:bodyPr/>
                    <a:lstStyle/>
                    <a:p>
                      <a:pPr algn="l" fontAlgn="ctr"/>
                      <a:r>
                        <a:rPr lang="en-US" sz="2000" b="0" i="0" u="none" strike="noStrike">
                          <a:solidFill>
                            <a:srgbClr val="000000"/>
                          </a:solidFill>
                          <a:effectLst/>
                          <a:latin typeface="Times New Roman"/>
                        </a:rPr>
                        <a:t>48:20-22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2000" b="0" i="0" u="none" strike="noStrike">
                          <a:solidFill>
                            <a:srgbClr val="000000"/>
                          </a:solidFill>
                          <a:effectLst/>
                          <a:latin typeface="Times New Roman"/>
                        </a:rPr>
                        <a:t>Go Home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Calibri"/>
                        </a:rPr>
                        <a:t> </a:t>
                      </a:r>
                    </a:p>
                  </a:txBody>
                  <a:tcPr marL="9525" marR="9525" marT="9525" marB="0" vert="vert"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79646"/>
                    </a:solidFill>
                  </a:tcPr>
                </a:tc>
              </a:tr>
              <a:tr h="303992">
                <a:tc>
                  <a:txBody>
                    <a:bodyPr/>
                    <a:lstStyle/>
                    <a:p>
                      <a:pPr algn="l" fontAlgn="ctr"/>
                      <a:r>
                        <a:rPr lang="en-US" sz="2000" b="0" i="0" u="none" strike="noStrike">
                          <a:solidFill>
                            <a:srgbClr val="000000"/>
                          </a:solidFill>
                          <a:effectLst/>
                          <a:latin typeface="Times New Roman"/>
                        </a:rPr>
                        <a:t>49:1-6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2000" b="0" i="0" u="none" strike="noStrike">
                          <a:solidFill>
                            <a:srgbClr val="000000"/>
                          </a:solidFill>
                          <a:effectLst/>
                          <a:latin typeface="Times New Roman"/>
                        </a:rPr>
                        <a:t>Servant Song #2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Calibri"/>
                        </a:rPr>
                        <a:t> </a:t>
                      </a:r>
                    </a:p>
                  </a:txBody>
                  <a:tcPr marL="9525" marR="9525" marT="9525" marB="0" vert="vert"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79646"/>
                    </a:solidFill>
                  </a:tcPr>
                </a:tc>
              </a:tr>
              <a:tr h="303992">
                <a:tc>
                  <a:txBody>
                    <a:bodyPr/>
                    <a:lstStyle/>
                    <a:p>
                      <a:pPr algn="l" fontAlgn="ctr"/>
                      <a:r>
                        <a:rPr lang="en-US" sz="2000" b="0" i="0" u="none" strike="noStrike">
                          <a:solidFill>
                            <a:srgbClr val="000000"/>
                          </a:solidFill>
                          <a:effectLst/>
                          <a:latin typeface="Times New Roman"/>
                        </a:rPr>
                        <a:t>49:7-12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2000" b="0" i="0" u="none" strike="noStrike" dirty="0">
                          <a:solidFill>
                            <a:srgbClr val="000000"/>
                          </a:solidFill>
                          <a:effectLst/>
                          <a:latin typeface="Times New Roman"/>
                        </a:rPr>
                        <a:t>Servant to </a:t>
                      </a:r>
                      <a:r>
                        <a:rPr lang="en-US" sz="1800" b="0" i="0" u="none" strike="noStrike" dirty="0" smtClean="0">
                          <a:solidFill>
                            <a:srgbClr val="000000"/>
                          </a:solidFill>
                          <a:effectLst/>
                          <a:latin typeface="Times New Roman"/>
                        </a:rPr>
                        <a:t>bring people</a:t>
                      </a:r>
                      <a:r>
                        <a:rPr lang="en-US" sz="2000" b="0" i="0" u="none" strike="noStrike" dirty="0" smtClean="0">
                          <a:solidFill>
                            <a:srgbClr val="000000"/>
                          </a:solidFill>
                          <a:effectLst/>
                          <a:latin typeface="Times New Roman"/>
                        </a:rPr>
                        <a:t> </a:t>
                      </a:r>
                      <a:r>
                        <a:rPr lang="en-US" sz="2000" b="0" i="0" u="none" strike="noStrike" dirty="0">
                          <a:solidFill>
                            <a:srgbClr val="000000"/>
                          </a:solidFill>
                          <a:effectLst/>
                          <a:latin typeface="Times New Roman"/>
                        </a:rPr>
                        <a:t>home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Calibri"/>
                        </a:rPr>
                        <a:t> </a:t>
                      </a:r>
                    </a:p>
                  </a:txBody>
                  <a:tcPr marL="9525" marR="9525" marT="9525" marB="0" vert="vert"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79646"/>
                    </a:solidFill>
                  </a:tcPr>
                </a:tc>
              </a:tr>
              <a:tr h="303992">
                <a:tc>
                  <a:txBody>
                    <a:bodyPr/>
                    <a:lstStyle/>
                    <a:p>
                      <a:pPr algn="l" fontAlgn="ctr"/>
                      <a:r>
                        <a:rPr lang="en-US" sz="2000" b="0" i="0" u="none" strike="noStrike">
                          <a:solidFill>
                            <a:srgbClr val="000000"/>
                          </a:solidFill>
                          <a:effectLst/>
                          <a:latin typeface="Times New Roman"/>
                        </a:rPr>
                        <a:t>50:4-9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2000" b="0" i="0" u="none" strike="noStrike">
                          <a:solidFill>
                            <a:srgbClr val="000000"/>
                          </a:solidFill>
                          <a:effectLst/>
                          <a:latin typeface="Times New Roman"/>
                        </a:rPr>
                        <a:t>Servant Song #3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Calibri"/>
                        </a:rPr>
                        <a:t>O</a:t>
                      </a:r>
                    </a:p>
                  </a:txBody>
                  <a:tcPr marL="9525" marR="9525" marT="9525" marB="0" vert="vert"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79646"/>
                    </a:solidFill>
                  </a:tcPr>
                </a:tc>
              </a:tr>
              <a:tr h="303992">
                <a:tc>
                  <a:txBody>
                    <a:bodyPr/>
                    <a:lstStyle/>
                    <a:p>
                      <a:pPr algn="l" fontAlgn="ctr"/>
                      <a:r>
                        <a:rPr lang="en-US" sz="2000" b="0" i="0" u="none" strike="noStrike">
                          <a:solidFill>
                            <a:srgbClr val="000000"/>
                          </a:solidFill>
                          <a:effectLst/>
                          <a:latin typeface="Times New Roman"/>
                        </a:rPr>
                        <a:t>50:10-51:8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2000" b="0" i="0" u="none" strike="noStrike">
                          <a:solidFill>
                            <a:srgbClr val="000000"/>
                          </a:solidFill>
                          <a:effectLst/>
                          <a:latin typeface="Times New Roman"/>
                        </a:rPr>
                        <a:t>Fear Not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Calibri"/>
                        </a:rPr>
                        <a:t> </a:t>
                      </a:r>
                    </a:p>
                  </a:txBody>
                  <a:tcPr marL="9525" marR="9525" marT="9525" marB="0" vert="vert"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79646"/>
                    </a:solidFill>
                  </a:tcPr>
                </a:tc>
              </a:tr>
              <a:tr h="304006">
                <a:tc>
                  <a:txBody>
                    <a:bodyPr/>
                    <a:lstStyle/>
                    <a:p>
                      <a:pPr algn="l" fontAlgn="ctr"/>
                      <a:r>
                        <a:rPr lang="en-US" sz="2000" b="0" i="0" u="none" strike="noStrike">
                          <a:solidFill>
                            <a:srgbClr val="000000"/>
                          </a:solidFill>
                          <a:effectLst/>
                          <a:latin typeface="Times New Roman"/>
                        </a:rPr>
                        <a:t>52:13-53:12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2000" b="0" i="0" u="none" strike="noStrike" dirty="0">
                          <a:solidFill>
                            <a:srgbClr val="000000"/>
                          </a:solidFill>
                          <a:effectLst/>
                          <a:latin typeface="Times New Roman"/>
                        </a:rPr>
                        <a:t>Servant Song #4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Calibri"/>
                        </a:rPr>
                        <a:t> </a:t>
                      </a:r>
                    </a:p>
                  </a:txBody>
                  <a:tcPr marL="9525" marR="9525" marT="9525" marB="0" vert="vert"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79646"/>
                    </a:solidFill>
                  </a:tcPr>
                </a:tc>
              </a:tr>
              <a:tr h="303992">
                <a:tc>
                  <a:txBody>
                    <a:bodyPr/>
                    <a:lstStyle/>
                    <a:p>
                      <a:pPr algn="l" fontAlgn="ctr"/>
                      <a:r>
                        <a:rPr lang="en-US" sz="2000" b="0" i="0" u="none" strike="noStrike">
                          <a:solidFill>
                            <a:srgbClr val="000000"/>
                          </a:solidFill>
                          <a:effectLst/>
                          <a:latin typeface="Times New Roman"/>
                        </a:rPr>
                        <a:t>54:11-17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2000" b="0" i="0" u="none" strike="noStrike">
                          <a:solidFill>
                            <a:srgbClr val="000000"/>
                          </a:solidFill>
                          <a:effectLst/>
                          <a:latin typeface="Times New Roman"/>
                        </a:rPr>
                        <a:t>The New Salvation: Fear not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dirty="0">
                          <a:solidFill>
                            <a:srgbClr val="000000"/>
                          </a:solidFill>
                          <a:effectLst/>
                          <a:latin typeface="Calibri"/>
                        </a:rPr>
                        <a:t> </a:t>
                      </a:r>
                    </a:p>
                  </a:txBody>
                  <a:tcPr marL="9525" marR="9525" marT="9525" marB="0" vert="vert"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79646"/>
                    </a:solidFill>
                  </a:tcPr>
                </a:tc>
              </a:tr>
            </a:tbl>
          </a:graphicData>
        </a:graphic>
      </p:graphicFrame>
    </p:spTree>
    <p:extLst>
      <p:ext uri="{BB962C8B-B14F-4D97-AF65-F5344CB8AC3E}">
        <p14:creationId xmlns:p14="http://schemas.microsoft.com/office/powerpoint/2010/main" val="111586989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804541" y="304800"/>
            <a:ext cx="3900476" cy="761999"/>
          </a:xfrm>
        </p:spPr>
        <p:txBody>
          <a:bodyPr>
            <a:normAutofit fontScale="90000"/>
          </a:bodyPr>
          <a:lstStyle/>
          <a:p>
            <a:r>
              <a:rPr lang="en-US" b="1" dirty="0" smtClean="0"/>
              <a:t>Servant in Isaiah</a:t>
            </a:r>
            <a:endParaRPr lang="en-US" b="1" dirty="0"/>
          </a:p>
        </p:txBody>
      </p:sp>
      <p:pic>
        <p:nvPicPr>
          <p:cNvPr id="7" name="Picture 6" descr="isaiah53-400.jpg"/>
          <p:cNvPicPr>
            <a:picLocks noChangeAspect="1"/>
          </p:cNvPicPr>
          <p:nvPr/>
        </p:nvPicPr>
        <p:blipFill>
          <a:blip r:embed="rId3" cstate="print"/>
          <a:stretch>
            <a:fillRect/>
          </a:stretch>
        </p:blipFill>
        <p:spPr>
          <a:xfrm>
            <a:off x="4995041" y="1198179"/>
            <a:ext cx="3519477" cy="4038600"/>
          </a:xfrm>
          <a:prstGeom prst="rect">
            <a:avLst/>
          </a:prstGeom>
        </p:spPr>
      </p:pic>
      <p:sp>
        <p:nvSpPr>
          <p:cNvPr id="8" name="Slide Number Placeholder 7"/>
          <p:cNvSpPr>
            <a:spLocks noGrp="1"/>
          </p:cNvSpPr>
          <p:nvPr>
            <p:ph type="sldNum" sz="quarter" idx="12"/>
          </p:nvPr>
        </p:nvSpPr>
        <p:spPr/>
        <p:txBody>
          <a:bodyPr/>
          <a:lstStyle/>
          <a:p>
            <a:fld id="{71EF0494-CA1F-4261-8C11-8EF754FDFEBA}" type="slidenum">
              <a:rPr lang="en-US" smtClean="0"/>
              <a:pPr/>
              <a:t>29</a:t>
            </a:fld>
            <a:endParaRPr lang="en-US"/>
          </a:p>
        </p:txBody>
      </p:sp>
      <p:sp>
        <p:nvSpPr>
          <p:cNvPr id="11" name="Content Placeholder 2"/>
          <p:cNvSpPr txBox="1">
            <a:spLocks/>
          </p:cNvSpPr>
          <p:nvPr/>
        </p:nvSpPr>
        <p:spPr>
          <a:xfrm>
            <a:off x="270641" y="457200"/>
            <a:ext cx="4377559" cy="6095999"/>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endParaRPr lang="en-US" b="1" dirty="0" smtClean="0">
              <a:solidFill>
                <a:schemeClr val="tx1"/>
              </a:solidFill>
            </a:endParaRPr>
          </a:p>
        </p:txBody>
      </p:sp>
      <p:sp>
        <p:nvSpPr>
          <p:cNvPr id="4" name="Rectangle 3"/>
          <p:cNvSpPr/>
          <p:nvPr/>
        </p:nvSpPr>
        <p:spPr>
          <a:xfrm>
            <a:off x="533400" y="736514"/>
            <a:ext cx="4114800" cy="4401205"/>
          </a:xfrm>
          <a:prstGeom prst="rect">
            <a:avLst/>
          </a:prstGeom>
        </p:spPr>
        <p:txBody>
          <a:bodyPr wrap="square">
            <a:spAutoFit/>
          </a:bodyPr>
          <a:lstStyle/>
          <a:p>
            <a:r>
              <a:rPr lang="en-US" sz="4000" b="1" dirty="0" smtClean="0"/>
              <a:t>41</a:t>
            </a:r>
            <a:r>
              <a:rPr lang="en-US" sz="4000" b="1" dirty="0" smtClean="0"/>
              <a:t>:   </a:t>
            </a:r>
            <a:r>
              <a:rPr lang="en-US" sz="4000" b="1" baseline="30000" dirty="0"/>
              <a:t>8</a:t>
            </a:r>
            <a:r>
              <a:rPr lang="en-US" sz="4000" b="1" dirty="0"/>
              <a:t> But you, Israel, my servant, Jacob, whom I have chosen, the offspring of Abraham, my </a:t>
            </a:r>
            <a:r>
              <a:rPr lang="en-US" sz="4000" b="1" dirty="0" smtClean="0"/>
              <a:t>friend</a:t>
            </a:r>
            <a:endParaRPr lang="en-US" sz="4000" b="1" dirty="0"/>
          </a:p>
        </p:txBody>
      </p:sp>
    </p:spTree>
    <p:extLst>
      <p:ext uri="{BB962C8B-B14F-4D97-AF65-F5344CB8AC3E}">
        <p14:creationId xmlns:p14="http://schemas.microsoft.com/office/powerpoint/2010/main" val="382473586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410199" y="304800"/>
            <a:ext cx="3294817" cy="761999"/>
          </a:xfrm>
        </p:spPr>
        <p:txBody>
          <a:bodyPr>
            <a:normAutofit fontScale="90000"/>
          </a:bodyPr>
          <a:lstStyle/>
          <a:p>
            <a:r>
              <a:rPr lang="en-US" b="1" dirty="0" smtClean="0"/>
              <a:t>Servant in Isaiah</a:t>
            </a:r>
            <a:endParaRPr lang="en-US" b="1" dirty="0"/>
          </a:p>
        </p:txBody>
      </p:sp>
      <p:pic>
        <p:nvPicPr>
          <p:cNvPr id="7" name="Picture 6" descr="isaiah53-400.jpg"/>
          <p:cNvPicPr>
            <a:picLocks noChangeAspect="1"/>
          </p:cNvPicPr>
          <p:nvPr/>
        </p:nvPicPr>
        <p:blipFill>
          <a:blip r:embed="rId3" cstate="print"/>
          <a:stretch>
            <a:fillRect/>
          </a:stretch>
        </p:blipFill>
        <p:spPr>
          <a:xfrm>
            <a:off x="5715000" y="1600200"/>
            <a:ext cx="3006554" cy="3450021"/>
          </a:xfrm>
          <a:prstGeom prst="rect">
            <a:avLst/>
          </a:prstGeom>
        </p:spPr>
      </p:pic>
      <p:sp>
        <p:nvSpPr>
          <p:cNvPr id="8" name="Slide Number Placeholder 7"/>
          <p:cNvSpPr>
            <a:spLocks noGrp="1"/>
          </p:cNvSpPr>
          <p:nvPr>
            <p:ph type="sldNum" sz="quarter" idx="12"/>
          </p:nvPr>
        </p:nvSpPr>
        <p:spPr/>
        <p:txBody>
          <a:bodyPr/>
          <a:lstStyle/>
          <a:p>
            <a:fld id="{71EF0494-CA1F-4261-8C11-8EF754FDFEBA}" type="slidenum">
              <a:rPr lang="en-US" smtClean="0"/>
              <a:pPr/>
              <a:t>30</a:t>
            </a:fld>
            <a:endParaRPr lang="en-US"/>
          </a:p>
        </p:txBody>
      </p:sp>
      <p:sp>
        <p:nvSpPr>
          <p:cNvPr id="11" name="Content Placeholder 2"/>
          <p:cNvSpPr txBox="1">
            <a:spLocks/>
          </p:cNvSpPr>
          <p:nvPr/>
        </p:nvSpPr>
        <p:spPr>
          <a:xfrm>
            <a:off x="270641" y="457200"/>
            <a:ext cx="5139559" cy="6095999"/>
          </a:xfrm>
          <a:prstGeom prst="rect">
            <a:avLst/>
          </a:prstGeom>
        </p:spPr>
        <p:txBody>
          <a:bodyPr vert="horz" lIns="91440" tIns="45720" rIns="91440" bIns="45720" rtlCol="0">
            <a:normAutofit fontScale="92500" lnSpcReduction="2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n-US" b="1" dirty="0" smtClean="0">
                <a:solidFill>
                  <a:schemeClr val="tx1"/>
                </a:solidFill>
              </a:rPr>
              <a:t>42:1 </a:t>
            </a:r>
            <a:r>
              <a:rPr lang="en-US" b="1" dirty="0">
                <a:solidFill>
                  <a:schemeClr val="tx1"/>
                </a:solidFill>
              </a:rPr>
              <a:t>Behold my servant, whom I uphold, my chosen, in whom my soul delights; I have put my Spirit upon him, he will bring forth justice to the nations.  2 He will not cry or lift up his voice, or make it heard in the street;  3 a bruised reed he will not break, and a dimly burning wick he will not quench; he will faithfully bring forth justice.  4 He will not fail or be discouraged till he has established justice in the earth; and the coastlands wait for his law. </a:t>
            </a:r>
            <a:endParaRPr lang="en-US" b="1" dirty="0" smtClean="0">
              <a:solidFill>
                <a:schemeClr val="tx1"/>
              </a:solidFill>
            </a:endParaRPr>
          </a:p>
        </p:txBody>
      </p:sp>
    </p:spTree>
    <p:extLst>
      <p:ext uri="{BB962C8B-B14F-4D97-AF65-F5344CB8AC3E}">
        <p14:creationId xmlns:p14="http://schemas.microsoft.com/office/powerpoint/2010/main" val="415312924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804541" y="304800"/>
            <a:ext cx="3900476" cy="761999"/>
          </a:xfrm>
        </p:spPr>
        <p:txBody>
          <a:bodyPr>
            <a:normAutofit fontScale="90000"/>
          </a:bodyPr>
          <a:lstStyle/>
          <a:p>
            <a:r>
              <a:rPr lang="en-US" b="1" dirty="0" smtClean="0"/>
              <a:t>Servant in Isaiah</a:t>
            </a:r>
            <a:endParaRPr lang="en-US" b="1" dirty="0"/>
          </a:p>
        </p:txBody>
      </p:sp>
      <p:pic>
        <p:nvPicPr>
          <p:cNvPr id="7" name="Picture 6" descr="isaiah53-400.jpg"/>
          <p:cNvPicPr>
            <a:picLocks noChangeAspect="1"/>
          </p:cNvPicPr>
          <p:nvPr/>
        </p:nvPicPr>
        <p:blipFill>
          <a:blip r:embed="rId3" cstate="print"/>
          <a:stretch>
            <a:fillRect/>
          </a:stretch>
        </p:blipFill>
        <p:spPr>
          <a:xfrm>
            <a:off x="4995041" y="1198179"/>
            <a:ext cx="3519477" cy="4038600"/>
          </a:xfrm>
          <a:prstGeom prst="rect">
            <a:avLst/>
          </a:prstGeom>
        </p:spPr>
      </p:pic>
      <p:sp>
        <p:nvSpPr>
          <p:cNvPr id="8" name="Slide Number Placeholder 7"/>
          <p:cNvSpPr>
            <a:spLocks noGrp="1"/>
          </p:cNvSpPr>
          <p:nvPr>
            <p:ph type="sldNum" sz="quarter" idx="12"/>
          </p:nvPr>
        </p:nvSpPr>
        <p:spPr/>
        <p:txBody>
          <a:bodyPr/>
          <a:lstStyle/>
          <a:p>
            <a:fld id="{71EF0494-CA1F-4261-8C11-8EF754FDFEBA}" type="slidenum">
              <a:rPr lang="en-US" smtClean="0"/>
              <a:pPr/>
              <a:t>31</a:t>
            </a:fld>
            <a:endParaRPr lang="en-US"/>
          </a:p>
        </p:txBody>
      </p:sp>
      <p:sp>
        <p:nvSpPr>
          <p:cNvPr id="11" name="Content Placeholder 2"/>
          <p:cNvSpPr txBox="1">
            <a:spLocks/>
          </p:cNvSpPr>
          <p:nvPr/>
        </p:nvSpPr>
        <p:spPr>
          <a:xfrm>
            <a:off x="270641" y="457200"/>
            <a:ext cx="4377559" cy="6095999"/>
          </a:xfrm>
          <a:prstGeom prst="rect">
            <a:avLst/>
          </a:prstGeom>
        </p:spPr>
        <p:txBody>
          <a:bodyPr vert="horz" lIns="91440" tIns="45720" rIns="91440" bIns="45720" rtlCol="0">
            <a:normAutofit fontScale="92500" lnSpcReduction="2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n-US" b="1" dirty="0" smtClean="0">
                <a:solidFill>
                  <a:schemeClr val="tx1"/>
                </a:solidFill>
              </a:rPr>
              <a:t>48:16  </a:t>
            </a:r>
            <a:r>
              <a:rPr lang="en-US" b="1" dirty="0">
                <a:solidFill>
                  <a:schemeClr val="tx1"/>
                </a:solidFill>
              </a:rPr>
              <a:t>Draw near to me, hear this: from the beginning I have not spoken in secret, from the time it came to be I have been there." And now the Lord GOD has sent me and his Spirit. </a:t>
            </a:r>
            <a:endParaRPr lang="en-US" b="1" dirty="0" smtClean="0">
              <a:solidFill>
                <a:schemeClr val="tx1"/>
              </a:solidFill>
            </a:endParaRPr>
          </a:p>
          <a:p>
            <a:pPr algn="l"/>
            <a:r>
              <a:rPr lang="en-US" b="1" dirty="0" smtClean="0">
                <a:solidFill>
                  <a:schemeClr val="tx1"/>
                </a:solidFill>
              </a:rPr>
              <a:t>20 </a:t>
            </a:r>
            <a:r>
              <a:rPr lang="en-US" b="1" dirty="0">
                <a:solidFill>
                  <a:schemeClr val="tx1"/>
                </a:solidFill>
              </a:rPr>
              <a:t>Go forth from Babylon, flee from Chaldea, declare this with a shout of joy, proclaim it, send it forth to the end of the earth; say, "The LORD has redeemed his servant Jacob!" </a:t>
            </a:r>
            <a:endParaRPr lang="en-US" b="1" dirty="0" smtClean="0">
              <a:solidFill>
                <a:schemeClr val="tx1"/>
              </a:solidFill>
            </a:endParaRPr>
          </a:p>
        </p:txBody>
      </p:sp>
    </p:spTree>
    <p:extLst>
      <p:ext uri="{BB962C8B-B14F-4D97-AF65-F5344CB8AC3E}">
        <p14:creationId xmlns:p14="http://schemas.microsoft.com/office/powerpoint/2010/main" val="371119095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804541" y="304800"/>
            <a:ext cx="3900476" cy="761999"/>
          </a:xfrm>
        </p:spPr>
        <p:txBody>
          <a:bodyPr>
            <a:normAutofit fontScale="90000"/>
          </a:bodyPr>
          <a:lstStyle/>
          <a:p>
            <a:r>
              <a:rPr lang="en-US" b="1" dirty="0" smtClean="0"/>
              <a:t>Servant in Isaiah</a:t>
            </a:r>
            <a:endParaRPr lang="en-US" b="1" dirty="0"/>
          </a:p>
        </p:txBody>
      </p:sp>
      <p:pic>
        <p:nvPicPr>
          <p:cNvPr id="7" name="Picture 6" descr="isaiah53-400.jpg"/>
          <p:cNvPicPr>
            <a:picLocks noChangeAspect="1"/>
          </p:cNvPicPr>
          <p:nvPr/>
        </p:nvPicPr>
        <p:blipFill>
          <a:blip r:embed="rId3" cstate="print"/>
          <a:stretch>
            <a:fillRect/>
          </a:stretch>
        </p:blipFill>
        <p:spPr>
          <a:xfrm>
            <a:off x="4995041" y="1198179"/>
            <a:ext cx="3519477" cy="4038600"/>
          </a:xfrm>
          <a:prstGeom prst="rect">
            <a:avLst/>
          </a:prstGeom>
        </p:spPr>
      </p:pic>
      <p:sp>
        <p:nvSpPr>
          <p:cNvPr id="8" name="Slide Number Placeholder 7"/>
          <p:cNvSpPr>
            <a:spLocks noGrp="1"/>
          </p:cNvSpPr>
          <p:nvPr>
            <p:ph type="sldNum" sz="quarter" idx="12"/>
          </p:nvPr>
        </p:nvSpPr>
        <p:spPr/>
        <p:txBody>
          <a:bodyPr/>
          <a:lstStyle/>
          <a:p>
            <a:fld id="{71EF0494-CA1F-4261-8C11-8EF754FDFEBA}" type="slidenum">
              <a:rPr lang="en-US" smtClean="0"/>
              <a:pPr/>
              <a:t>32</a:t>
            </a:fld>
            <a:endParaRPr lang="en-US"/>
          </a:p>
        </p:txBody>
      </p:sp>
      <p:sp>
        <p:nvSpPr>
          <p:cNvPr id="11" name="Content Placeholder 2"/>
          <p:cNvSpPr txBox="1">
            <a:spLocks/>
          </p:cNvSpPr>
          <p:nvPr/>
        </p:nvSpPr>
        <p:spPr>
          <a:xfrm>
            <a:off x="270641" y="457200"/>
            <a:ext cx="4377559" cy="6095999"/>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n-US" b="1" dirty="0" smtClean="0">
                <a:solidFill>
                  <a:schemeClr val="tx1"/>
                </a:solidFill>
              </a:rPr>
              <a:t>49:6  he </a:t>
            </a:r>
            <a:r>
              <a:rPr lang="en-US" b="1" dirty="0">
                <a:solidFill>
                  <a:schemeClr val="tx1"/>
                </a:solidFill>
              </a:rPr>
              <a:t>says: "It is too light a thing that you should be my servant to raise up the tribes of Jacob and to restore the preserved of Israel; I will give you as a light to the nations, that my salvation may reach to the end of the earth." </a:t>
            </a:r>
            <a:endParaRPr lang="en-US" b="1" dirty="0" smtClean="0">
              <a:solidFill>
                <a:schemeClr val="tx1"/>
              </a:solidFill>
            </a:endParaRPr>
          </a:p>
        </p:txBody>
      </p:sp>
    </p:spTree>
    <p:extLst>
      <p:ext uri="{BB962C8B-B14F-4D97-AF65-F5344CB8AC3E}">
        <p14:creationId xmlns:p14="http://schemas.microsoft.com/office/powerpoint/2010/main" val="21440938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804541" y="304800"/>
            <a:ext cx="3900476" cy="761999"/>
          </a:xfrm>
        </p:spPr>
        <p:txBody>
          <a:bodyPr>
            <a:normAutofit fontScale="90000"/>
          </a:bodyPr>
          <a:lstStyle/>
          <a:p>
            <a:r>
              <a:rPr lang="en-US" b="1" dirty="0" smtClean="0"/>
              <a:t>Servant in Isaiah</a:t>
            </a:r>
            <a:endParaRPr lang="en-US" b="1" dirty="0"/>
          </a:p>
        </p:txBody>
      </p:sp>
      <p:pic>
        <p:nvPicPr>
          <p:cNvPr id="7" name="Picture 6" descr="isaiah53-400.jpg"/>
          <p:cNvPicPr>
            <a:picLocks noChangeAspect="1"/>
          </p:cNvPicPr>
          <p:nvPr/>
        </p:nvPicPr>
        <p:blipFill>
          <a:blip r:embed="rId3" cstate="print"/>
          <a:stretch>
            <a:fillRect/>
          </a:stretch>
        </p:blipFill>
        <p:spPr>
          <a:xfrm>
            <a:off x="4995041" y="1198179"/>
            <a:ext cx="3519477" cy="4038600"/>
          </a:xfrm>
          <a:prstGeom prst="rect">
            <a:avLst/>
          </a:prstGeom>
        </p:spPr>
      </p:pic>
      <p:sp>
        <p:nvSpPr>
          <p:cNvPr id="8" name="Slide Number Placeholder 7"/>
          <p:cNvSpPr>
            <a:spLocks noGrp="1"/>
          </p:cNvSpPr>
          <p:nvPr>
            <p:ph type="sldNum" sz="quarter" idx="12"/>
          </p:nvPr>
        </p:nvSpPr>
        <p:spPr/>
        <p:txBody>
          <a:bodyPr/>
          <a:lstStyle/>
          <a:p>
            <a:fld id="{71EF0494-CA1F-4261-8C11-8EF754FDFEBA}" type="slidenum">
              <a:rPr lang="en-US" smtClean="0"/>
              <a:pPr/>
              <a:t>33</a:t>
            </a:fld>
            <a:endParaRPr lang="en-US"/>
          </a:p>
        </p:txBody>
      </p:sp>
      <p:sp>
        <p:nvSpPr>
          <p:cNvPr id="11" name="Content Placeholder 2"/>
          <p:cNvSpPr txBox="1">
            <a:spLocks/>
          </p:cNvSpPr>
          <p:nvPr/>
        </p:nvSpPr>
        <p:spPr>
          <a:xfrm>
            <a:off x="270641" y="457200"/>
            <a:ext cx="4377559" cy="6095999"/>
          </a:xfrm>
          <a:prstGeom prst="rect">
            <a:avLst/>
          </a:prstGeom>
        </p:spPr>
        <p:txBody>
          <a:bodyPr vert="horz" lIns="91440" tIns="45720" rIns="91440" bIns="45720" rtlCol="0">
            <a:normAutofit fontScale="925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n-US" b="1" dirty="0" smtClean="0">
                <a:solidFill>
                  <a:schemeClr val="tx1"/>
                </a:solidFill>
              </a:rPr>
              <a:t>53:3 </a:t>
            </a:r>
            <a:r>
              <a:rPr lang="en-US" b="1" dirty="0">
                <a:solidFill>
                  <a:schemeClr val="tx1"/>
                </a:solidFill>
              </a:rPr>
              <a:t>He was despised and rejected by men; a man of sorrows, and acquainted with grief; and as one from whom men hide their faces he was despised, and we esteemed him not.  4 Surely he has borne our </a:t>
            </a:r>
            <a:r>
              <a:rPr lang="en-US" b="1" dirty="0" err="1">
                <a:solidFill>
                  <a:schemeClr val="tx1"/>
                </a:solidFill>
              </a:rPr>
              <a:t>griefs</a:t>
            </a:r>
            <a:r>
              <a:rPr lang="en-US" b="1" dirty="0">
                <a:solidFill>
                  <a:schemeClr val="tx1"/>
                </a:solidFill>
              </a:rPr>
              <a:t> and carried our sorrows; yet we esteemed him stricken, smitten by God, and afflicted. </a:t>
            </a:r>
            <a:endParaRPr lang="en-US" b="1" dirty="0" smtClean="0">
              <a:solidFill>
                <a:schemeClr val="tx1"/>
              </a:solidFill>
            </a:endParaRPr>
          </a:p>
        </p:txBody>
      </p:sp>
    </p:spTree>
    <p:extLst>
      <p:ext uri="{BB962C8B-B14F-4D97-AF65-F5344CB8AC3E}">
        <p14:creationId xmlns:p14="http://schemas.microsoft.com/office/powerpoint/2010/main" val="59787872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804541" y="304800"/>
            <a:ext cx="3900476" cy="761999"/>
          </a:xfrm>
        </p:spPr>
        <p:txBody>
          <a:bodyPr>
            <a:normAutofit fontScale="90000"/>
          </a:bodyPr>
          <a:lstStyle/>
          <a:p>
            <a:r>
              <a:rPr lang="en-US" b="1" dirty="0" smtClean="0"/>
              <a:t>Servant in Isaiah</a:t>
            </a:r>
            <a:endParaRPr lang="en-US" b="1" dirty="0"/>
          </a:p>
        </p:txBody>
      </p:sp>
      <p:pic>
        <p:nvPicPr>
          <p:cNvPr id="7" name="Picture 6" descr="isaiah53-400.jpg"/>
          <p:cNvPicPr>
            <a:picLocks noChangeAspect="1"/>
          </p:cNvPicPr>
          <p:nvPr/>
        </p:nvPicPr>
        <p:blipFill>
          <a:blip r:embed="rId3" cstate="print"/>
          <a:stretch>
            <a:fillRect/>
          </a:stretch>
        </p:blipFill>
        <p:spPr>
          <a:xfrm>
            <a:off x="4995041" y="1198179"/>
            <a:ext cx="3519477" cy="4038600"/>
          </a:xfrm>
          <a:prstGeom prst="rect">
            <a:avLst/>
          </a:prstGeom>
        </p:spPr>
      </p:pic>
      <p:sp>
        <p:nvSpPr>
          <p:cNvPr id="8" name="Slide Number Placeholder 7"/>
          <p:cNvSpPr>
            <a:spLocks noGrp="1"/>
          </p:cNvSpPr>
          <p:nvPr>
            <p:ph type="sldNum" sz="quarter" idx="12"/>
          </p:nvPr>
        </p:nvSpPr>
        <p:spPr/>
        <p:txBody>
          <a:bodyPr/>
          <a:lstStyle/>
          <a:p>
            <a:fld id="{71EF0494-CA1F-4261-8C11-8EF754FDFEBA}" type="slidenum">
              <a:rPr lang="en-US" smtClean="0"/>
              <a:pPr/>
              <a:t>34</a:t>
            </a:fld>
            <a:endParaRPr lang="en-US"/>
          </a:p>
        </p:txBody>
      </p:sp>
      <p:sp>
        <p:nvSpPr>
          <p:cNvPr id="11" name="Content Placeholder 2"/>
          <p:cNvSpPr txBox="1">
            <a:spLocks/>
          </p:cNvSpPr>
          <p:nvPr/>
        </p:nvSpPr>
        <p:spPr>
          <a:xfrm>
            <a:off x="270641" y="457200"/>
            <a:ext cx="4377559" cy="6095999"/>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n-US" b="1" dirty="0" smtClean="0">
                <a:solidFill>
                  <a:schemeClr val="tx1"/>
                </a:solidFill>
              </a:rPr>
              <a:t>Prophet</a:t>
            </a:r>
          </a:p>
          <a:p>
            <a:pPr marL="457200" indent="-457200" algn="l">
              <a:buFont typeface="Arial" pitchFamily="34" charset="0"/>
              <a:buChar char="•"/>
            </a:pPr>
            <a:r>
              <a:rPr lang="en-US" b="1" dirty="0" smtClean="0">
                <a:solidFill>
                  <a:schemeClr val="tx1"/>
                </a:solidFill>
              </a:rPr>
              <a:t>Sets foundation for biblical theology of service</a:t>
            </a:r>
          </a:p>
          <a:p>
            <a:pPr marL="457200" indent="-457200" algn="l">
              <a:buFont typeface="Arial" pitchFamily="34" charset="0"/>
              <a:buChar char="•"/>
            </a:pPr>
            <a:r>
              <a:rPr lang="en-US" b="1" dirty="0" smtClean="0">
                <a:solidFill>
                  <a:schemeClr val="tx1"/>
                </a:solidFill>
              </a:rPr>
              <a:t>Service held up a means of operating in hostile culture</a:t>
            </a:r>
          </a:p>
          <a:p>
            <a:pPr marL="457200" indent="-457200" algn="l">
              <a:buFont typeface="Arial" pitchFamily="34" charset="0"/>
              <a:buChar char="•"/>
            </a:pPr>
            <a:r>
              <a:rPr lang="en-US" b="1" dirty="0" smtClean="0">
                <a:solidFill>
                  <a:schemeClr val="tx1"/>
                </a:solidFill>
              </a:rPr>
              <a:t>Servant leader</a:t>
            </a:r>
          </a:p>
          <a:p>
            <a:pPr marL="457200" indent="-457200" algn="l">
              <a:buFont typeface="Arial" pitchFamily="34" charset="0"/>
              <a:buChar char="•"/>
            </a:pPr>
            <a:r>
              <a:rPr lang="en-US" b="1" dirty="0" smtClean="0">
                <a:solidFill>
                  <a:schemeClr val="tx1"/>
                </a:solidFill>
              </a:rPr>
              <a:t>Servant suffers</a:t>
            </a:r>
          </a:p>
        </p:txBody>
      </p:sp>
    </p:spTree>
    <p:extLst>
      <p:ext uri="{BB962C8B-B14F-4D97-AF65-F5344CB8AC3E}">
        <p14:creationId xmlns:p14="http://schemas.microsoft.com/office/powerpoint/2010/main" val="177682518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974113" y="228600"/>
            <a:ext cx="3900476" cy="761999"/>
          </a:xfrm>
        </p:spPr>
        <p:txBody>
          <a:bodyPr>
            <a:normAutofit/>
          </a:bodyPr>
          <a:lstStyle/>
          <a:p>
            <a:r>
              <a:rPr lang="en-US" sz="3200" b="1" dirty="0" smtClean="0"/>
              <a:t>Servant in Isaiah</a:t>
            </a:r>
            <a:endParaRPr lang="en-US" sz="3200" b="1" dirty="0"/>
          </a:p>
        </p:txBody>
      </p:sp>
      <p:pic>
        <p:nvPicPr>
          <p:cNvPr id="7" name="Picture 6" descr="isaiah53-400.jpg"/>
          <p:cNvPicPr>
            <a:picLocks noChangeAspect="1"/>
          </p:cNvPicPr>
          <p:nvPr/>
        </p:nvPicPr>
        <p:blipFill>
          <a:blip r:embed="rId3" cstate="print"/>
          <a:stretch>
            <a:fillRect/>
          </a:stretch>
        </p:blipFill>
        <p:spPr>
          <a:xfrm>
            <a:off x="6019800" y="1198179"/>
            <a:ext cx="1809102" cy="2075945"/>
          </a:xfrm>
          <a:prstGeom prst="rect">
            <a:avLst/>
          </a:prstGeom>
        </p:spPr>
      </p:pic>
      <p:sp>
        <p:nvSpPr>
          <p:cNvPr id="8" name="Slide Number Placeholder 7"/>
          <p:cNvSpPr>
            <a:spLocks noGrp="1"/>
          </p:cNvSpPr>
          <p:nvPr>
            <p:ph type="sldNum" sz="quarter" idx="12"/>
          </p:nvPr>
        </p:nvSpPr>
        <p:spPr/>
        <p:txBody>
          <a:bodyPr/>
          <a:lstStyle/>
          <a:p>
            <a:fld id="{71EF0494-CA1F-4261-8C11-8EF754FDFEBA}" type="slidenum">
              <a:rPr lang="en-US" smtClean="0"/>
              <a:pPr/>
              <a:t>35</a:t>
            </a:fld>
            <a:endParaRPr lang="en-US"/>
          </a:p>
        </p:txBody>
      </p:sp>
      <p:sp>
        <p:nvSpPr>
          <p:cNvPr id="11" name="Content Placeholder 2"/>
          <p:cNvSpPr txBox="1">
            <a:spLocks/>
          </p:cNvSpPr>
          <p:nvPr/>
        </p:nvSpPr>
        <p:spPr>
          <a:xfrm>
            <a:off x="270641" y="457201"/>
            <a:ext cx="5215759" cy="2590799"/>
          </a:xfrm>
          <a:prstGeom prst="rect">
            <a:avLst/>
          </a:prstGeom>
        </p:spPr>
        <p:txBody>
          <a:bodyPr vert="horz" lIns="91440" tIns="45720" rIns="91440" bIns="45720" rtlCol="0">
            <a:normAutofit fontScale="77500" lnSpcReduction="2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n-US" b="1" dirty="0" smtClean="0">
                <a:solidFill>
                  <a:schemeClr val="tx1"/>
                </a:solidFill>
              </a:rPr>
              <a:t>Prophet</a:t>
            </a:r>
          </a:p>
          <a:p>
            <a:pPr marL="457200" indent="-457200" algn="l">
              <a:buFont typeface="Arial" pitchFamily="34" charset="0"/>
              <a:buChar char="•"/>
            </a:pPr>
            <a:r>
              <a:rPr lang="en-US" b="1" dirty="0" smtClean="0">
                <a:solidFill>
                  <a:schemeClr val="tx1"/>
                </a:solidFill>
              </a:rPr>
              <a:t>Sets foundation for biblical theology of service</a:t>
            </a:r>
          </a:p>
          <a:p>
            <a:pPr marL="457200" indent="-457200" algn="l">
              <a:buFont typeface="Arial" pitchFamily="34" charset="0"/>
              <a:buChar char="•"/>
            </a:pPr>
            <a:r>
              <a:rPr lang="en-US" b="1" dirty="0" smtClean="0">
                <a:solidFill>
                  <a:schemeClr val="tx1"/>
                </a:solidFill>
              </a:rPr>
              <a:t>Service held up a means of operating in hostile culture</a:t>
            </a:r>
          </a:p>
          <a:p>
            <a:pPr marL="457200" indent="-457200" algn="l">
              <a:buFont typeface="Arial" pitchFamily="34" charset="0"/>
              <a:buChar char="•"/>
            </a:pPr>
            <a:r>
              <a:rPr lang="en-US" b="1" dirty="0" smtClean="0">
                <a:solidFill>
                  <a:schemeClr val="tx1"/>
                </a:solidFill>
              </a:rPr>
              <a:t>Servant leader</a:t>
            </a:r>
          </a:p>
          <a:p>
            <a:pPr marL="457200" indent="-457200" algn="l">
              <a:buFont typeface="Arial" pitchFamily="34" charset="0"/>
              <a:buChar char="•"/>
            </a:pPr>
            <a:r>
              <a:rPr lang="en-US" b="1" dirty="0" smtClean="0">
                <a:solidFill>
                  <a:schemeClr val="tx1"/>
                </a:solidFill>
              </a:rPr>
              <a:t>Servant suffers</a:t>
            </a:r>
          </a:p>
        </p:txBody>
      </p:sp>
      <p:sp>
        <p:nvSpPr>
          <p:cNvPr id="3" name="TextBox 2"/>
          <p:cNvSpPr txBox="1"/>
          <p:nvPr/>
        </p:nvSpPr>
        <p:spPr>
          <a:xfrm>
            <a:off x="283779" y="3429000"/>
            <a:ext cx="8229600" cy="2954655"/>
          </a:xfrm>
          <a:prstGeom prst="rect">
            <a:avLst/>
          </a:prstGeom>
          <a:noFill/>
        </p:spPr>
        <p:txBody>
          <a:bodyPr wrap="square" rtlCol="0">
            <a:spAutoFit/>
          </a:bodyPr>
          <a:lstStyle/>
          <a:p>
            <a:r>
              <a:rPr lang="en-US" sz="2800" b="1" dirty="0" smtClean="0">
                <a:solidFill>
                  <a:schemeClr val="accent1">
                    <a:lumMod val="75000"/>
                  </a:schemeClr>
                </a:solidFill>
              </a:rPr>
              <a:t>Addresses issues of audience  </a:t>
            </a:r>
          </a:p>
          <a:p>
            <a:pPr marL="285750" indent="-285750">
              <a:buFont typeface="Arial" pitchFamily="34" charset="0"/>
              <a:buChar char="•"/>
            </a:pPr>
            <a:r>
              <a:rPr lang="en-US" sz="2800" b="1" dirty="0" smtClean="0">
                <a:solidFill>
                  <a:schemeClr val="accent1">
                    <a:lumMod val="75000"/>
                  </a:schemeClr>
                </a:solidFill>
              </a:rPr>
              <a:t>Service at core of recasting their faith as opposed to assimilation or despair</a:t>
            </a:r>
          </a:p>
          <a:p>
            <a:pPr marL="285750" indent="-285750">
              <a:buFont typeface="Arial" pitchFamily="34" charset="0"/>
              <a:buChar char="•"/>
            </a:pPr>
            <a:r>
              <a:rPr lang="en-US" sz="2800" b="1" dirty="0" smtClean="0">
                <a:solidFill>
                  <a:schemeClr val="accent1">
                    <a:lumMod val="75000"/>
                  </a:schemeClr>
                </a:solidFill>
              </a:rPr>
              <a:t>Service is response to oppressive culture</a:t>
            </a:r>
          </a:p>
          <a:p>
            <a:pPr marL="285750" indent="-285750">
              <a:buFont typeface="Arial" pitchFamily="34" charset="0"/>
              <a:buChar char="•"/>
            </a:pPr>
            <a:r>
              <a:rPr lang="en-US" sz="2800" b="1" dirty="0" smtClean="0">
                <a:solidFill>
                  <a:schemeClr val="accent1">
                    <a:lumMod val="75000"/>
                  </a:schemeClr>
                </a:solidFill>
              </a:rPr>
              <a:t>Service response to state powers</a:t>
            </a:r>
          </a:p>
          <a:p>
            <a:pPr marL="285750" indent="-285750">
              <a:buFont typeface="Arial" pitchFamily="34" charset="0"/>
              <a:buChar char="•"/>
            </a:pPr>
            <a:r>
              <a:rPr lang="en-US" sz="2800" b="1" dirty="0" smtClean="0">
                <a:solidFill>
                  <a:schemeClr val="accent1">
                    <a:lumMod val="75000"/>
                  </a:schemeClr>
                </a:solidFill>
              </a:rPr>
              <a:t>Service gives weak &amp; vulnerable way forward</a:t>
            </a:r>
          </a:p>
          <a:p>
            <a:pPr marL="285750" indent="-285750">
              <a:buFont typeface="Arial" pitchFamily="34" charset="0"/>
              <a:buChar char="•"/>
            </a:pPr>
            <a:endParaRPr lang="en-US" dirty="0"/>
          </a:p>
        </p:txBody>
      </p:sp>
    </p:spTree>
    <p:extLst>
      <p:ext uri="{BB962C8B-B14F-4D97-AF65-F5344CB8AC3E}">
        <p14:creationId xmlns:p14="http://schemas.microsoft.com/office/powerpoint/2010/main" val="68814297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804541" y="304800"/>
            <a:ext cx="3900476" cy="761999"/>
          </a:xfrm>
        </p:spPr>
        <p:txBody>
          <a:bodyPr>
            <a:normAutofit fontScale="90000"/>
          </a:bodyPr>
          <a:lstStyle/>
          <a:p>
            <a:r>
              <a:rPr lang="en-US" b="1" dirty="0" smtClean="0"/>
              <a:t>Servant in Isaiah</a:t>
            </a:r>
            <a:endParaRPr lang="en-US" b="1" dirty="0"/>
          </a:p>
        </p:txBody>
      </p:sp>
      <p:pic>
        <p:nvPicPr>
          <p:cNvPr id="7" name="Picture 6" descr="isaiah53-400.jpg"/>
          <p:cNvPicPr>
            <a:picLocks noChangeAspect="1"/>
          </p:cNvPicPr>
          <p:nvPr/>
        </p:nvPicPr>
        <p:blipFill>
          <a:blip r:embed="rId3" cstate="print"/>
          <a:stretch>
            <a:fillRect/>
          </a:stretch>
        </p:blipFill>
        <p:spPr>
          <a:xfrm>
            <a:off x="4995041" y="1198179"/>
            <a:ext cx="3519477" cy="4038600"/>
          </a:xfrm>
          <a:prstGeom prst="rect">
            <a:avLst/>
          </a:prstGeom>
        </p:spPr>
      </p:pic>
      <p:sp>
        <p:nvSpPr>
          <p:cNvPr id="8" name="Slide Number Placeholder 7"/>
          <p:cNvSpPr>
            <a:spLocks noGrp="1"/>
          </p:cNvSpPr>
          <p:nvPr>
            <p:ph type="sldNum" sz="quarter" idx="12"/>
          </p:nvPr>
        </p:nvSpPr>
        <p:spPr/>
        <p:txBody>
          <a:bodyPr/>
          <a:lstStyle/>
          <a:p>
            <a:fld id="{71EF0494-CA1F-4261-8C11-8EF754FDFEBA}" type="slidenum">
              <a:rPr lang="en-US" smtClean="0"/>
              <a:pPr/>
              <a:t>36</a:t>
            </a:fld>
            <a:endParaRPr lang="en-US"/>
          </a:p>
        </p:txBody>
      </p:sp>
      <p:sp>
        <p:nvSpPr>
          <p:cNvPr id="11" name="Content Placeholder 2"/>
          <p:cNvSpPr txBox="1">
            <a:spLocks/>
          </p:cNvSpPr>
          <p:nvPr/>
        </p:nvSpPr>
        <p:spPr>
          <a:xfrm>
            <a:off x="270641" y="457200"/>
            <a:ext cx="4377559" cy="6095999"/>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457200" indent="-457200" algn="l">
              <a:buFont typeface="Arial" pitchFamily="34" charset="0"/>
              <a:buChar char="•"/>
            </a:pPr>
            <a:r>
              <a:rPr lang="en-US" b="1" dirty="0" smtClean="0">
                <a:solidFill>
                  <a:schemeClr val="tx1"/>
                </a:solidFill>
              </a:rPr>
              <a:t>Isaiah points to service as a response to a hostile culture</a:t>
            </a:r>
          </a:p>
          <a:p>
            <a:pPr marL="457200" indent="-457200" algn="l">
              <a:buFont typeface="Arial" pitchFamily="34" charset="0"/>
              <a:buChar char="•"/>
            </a:pPr>
            <a:r>
              <a:rPr lang="en-US" b="1" dirty="0" smtClean="0">
                <a:solidFill>
                  <a:schemeClr val="tx1"/>
                </a:solidFill>
              </a:rPr>
              <a:t>1 </a:t>
            </a:r>
            <a:r>
              <a:rPr lang="en-US" b="1" dirty="0">
                <a:solidFill>
                  <a:schemeClr val="tx1"/>
                </a:solidFill>
              </a:rPr>
              <a:t>Peter 5:6   </a:t>
            </a:r>
            <a:r>
              <a:rPr lang="en-US" b="1" dirty="0" smtClean="0">
                <a:solidFill>
                  <a:schemeClr val="tx1"/>
                </a:solidFill>
              </a:rPr>
              <a:t>Humble </a:t>
            </a:r>
            <a:r>
              <a:rPr lang="en-US" b="1" dirty="0">
                <a:solidFill>
                  <a:schemeClr val="tx1"/>
                </a:solidFill>
              </a:rPr>
              <a:t>yourselves therefore under the mighty hand of God, that in due time he may exalt you. </a:t>
            </a:r>
            <a:endParaRPr lang="en-US" b="1" dirty="0" smtClean="0">
              <a:solidFill>
                <a:schemeClr val="tx1"/>
              </a:solidFill>
            </a:endParaRPr>
          </a:p>
          <a:p>
            <a:pPr marL="457200" indent="-457200" algn="l">
              <a:buFont typeface="Arial" pitchFamily="34" charset="0"/>
              <a:buChar char="•"/>
            </a:pPr>
            <a:r>
              <a:rPr lang="en-US" b="1" dirty="0" smtClean="0">
                <a:solidFill>
                  <a:schemeClr val="tx1"/>
                </a:solidFill>
              </a:rPr>
              <a:t>Peter: Humility of resident aliens</a:t>
            </a:r>
          </a:p>
        </p:txBody>
      </p:sp>
    </p:spTree>
    <p:extLst>
      <p:ext uri="{BB962C8B-B14F-4D97-AF65-F5344CB8AC3E}">
        <p14:creationId xmlns:p14="http://schemas.microsoft.com/office/powerpoint/2010/main" val="55723846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228600"/>
            <a:ext cx="2895600" cy="1219200"/>
          </a:xfrm>
        </p:spPr>
        <p:txBody>
          <a:bodyPr>
            <a:noAutofit/>
          </a:bodyPr>
          <a:lstStyle/>
          <a:p>
            <a:r>
              <a:rPr lang="en-US" sz="4000" b="1" dirty="0" smtClean="0"/>
              <a:t>Salvation in Isaiah</a:t>
            </a:r>
            <a:endParaRPr lang="en-US" sz="4000" b="1" dirty="0"/>
          </a:p>
        </p:txBody>
      </p:sp>
      <p:sp>
        <p:nvSpPr>
          <p:cNvPr id="5" name="TextBox 4"/>
          <p:cNvSpPr txBox="1"/>
          <p:nvPr/>
        </p:nvSpPr>
        <p:spPr>
          <a:xfrm>
            <a:off x="457200" y="5799083"/>
            <a:ext cx="1531188" cy="215444"/>
          </a:xfrm>
          <a:prstGeom prst="rect">
            <a:avLst/>
          </a:prstGeom>
          <a:noFill/>
        </p:spPr>
        <p:txBody>
          <a:bodyPr wrap="none" rtlCol="0">
            <a:spAutoFit/>
          </a:bodyPr>
          <a:lstStyle/>
          <a:p>
            <a:r>
              <a:rPr lang="en-US" sz="800" dirty="0" smtClean="0"/>
              <a:t>theolotech.files.wordpress.com</a:t>
            </a:r>
            <a:endParaRPr lang="en-US" sz="800" b="1" dirty="0"/>
          </a:p>
        </p:txBody>
      </p:sp>
      <p:pic>
        <p:nvPicPr>
          <p:cNvPr id="8" name="Picture 7" descr="theology.jpg"/>
          <p:cNvPicPr>
            <a:picLocks noChangeAspect="1"/>
          </p:cNvPicPr>
          <p:nvPr/>
        </p:nvPicPr>
        <p:blipFill>
          <a:blip r:embed="rId3" cstate="print"/>
          <a:stretch>
            <a:fillRect/>
          </a:stretch>
        </p:blipFill>
        <p:spPr>
          <a:xfrm>
            <a:off x="304800" y="1600200"/>
            <a:ext cx="2895600" cy="4154214"/>
          </a:xfrm>
          <a:prstGeom prst="rect">
            <a:avLst/>
          </a:prstGeom>
        </p:spPr>
      </p:pic>
      <p:sp>
        <p:nvSpPr>
          <p:cNvPr id="9" name="Slide Number Placeholder 8"/>
          <p:cNvSpPr>
            <a:spLocks noGrp="1"/>
          </p:cNvSpPr>
          <p:nvPr>
            <p:ph type="sldNum" sz="quarter" idx="12"/>
          </p:nvPr>
        </p:nvSpPr>
        <p:spPr/>
        <p:txBody>
          <a:bodyPr/>
          <a:lstStyle/>
          <a:p>
            <a:fld id="{71EF0494-CA1F-4261-8C11-8EF754FDFEBA}" type="slidenum">
              <a:rPr lang="en-US" smtClean="0"/>
              <a:pPr/>
              <a:t>37</a:t>
            </a:fld>
            <a:endParaRPr lang="en-US"/>
          </a:p>
        </p:txBody>
      </p:sp>
      <p:graphicFrame>
        <p:nvGraphicFramePr>
          <p:cNvPr id="7" name="Table 6"/>
          <p:cNvGraphicFramePr>
            <a:graphicFrameLocks noGrp="1"/>
          </p:cNvGraphicFramePr>
          <p:nvPr>
            <p:extLst>
              <p:ext uri="{D42A27DB-BD31-4B8C-83A1-F6EECF244321}">
                <p14:modId xmlns:p14="http://schemas.microsoft.com/office/powerpoint/2010/main" val="3586878741"/>
              </p:ext>
            </p:extLst>
          </p:nvPr>
        </p:nvGraphicFramePr>
        <p:xfrm>
          <a:off x="3581400" y="152400"/>
          <a:ext cx="4572000" cy="6324597"/>
        </p:xfrm>
        <a:graphic>
          <a:graphicData uri="http://schemas.openxmlformats.org/drawingml/2006/table">
            <a:tbl>
              <a:tblPr/>
              <a:tblGrid>
                <a:gridCol w="1036472"/>
                <a:gridCol w="2879094"/>
                <a:gridCol w="328217"/>
                <a:gridCol w="328217"/>
              </a:tblGrid>
              <a:tr h="1334777">
                <a:tc>
                  <a:txBody>
                    <a:bodyPr/>
                    <a:lstStyle/>
                    <a:p>
                      <a:pPr algn="ctr" fontAlgn="ctr"/>
                      <a:r>
                        <a:rPr lang="en-US" sz="1600" b="1" i="0" u="none" strike="noStrike" dirty="0">
                          <a:solidFill>
                            <a:srgbClr val="000000"/>
                          </a:solidFill>
                          <a:effectLst/>
                          <a:latin typeface="Calibri"/>
                        </a:rPr>
                        <a:t>Text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AEEF3"/>
                    </a:solidFill>
                  </a:tcPr>
                </a:tc>
                <a:tc>
                  <a:txBody>
                    <a:bodyPr/>
                    <a:lstStyle/>
                    <a:p>
                      <a:pPr algn="l" fontAlgn="ctr"/>
                      <a:r>
                        <a:rPr lang="en-US" sz="1600" b="1" i="0" u="none" strike="noStrike" dirty="0">
                          <a:solidFill>
                            <a:srgbClr val="000000"/>
                          </a:solidFill>
                          <a:effectLst/>
                          <a:latin typeface="Calibri"/>
                        </a:rPr>
                        <a:t>Titles of Isaiah's Sermons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AEEF3"/>
                    </a:solidFill>
                  </a:tcPr>
                </a:tc>
                <a:tc>
                  <a:txBody>
                    <a:bodyPr/>
                    <a:lstStyle/>
                    <a:p>
                      <a:pPr algn="l" fontAlgn="b"/>
                      <a:r>
                        <a:rPr lang="en-US" sz="1600" b="1" i="0" u="none" strike="noStrike">
                          <a:solidFill>
                            <a:srgbClr val="000000"/>
                          </a:solidFill>
                          <a:effectLst/>
                          <a:latin typeface="Calibri"/>
                        </a:rPr>
                        <a:t>Redeemer</a:t>
                      </a:r>
                    </a:p>
                  </a:txBody>
                  <a:tcPr marL="0" marR="0" marT="0" marB="0" vert="vert"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DE8294"/>
                    </a:solidFill>
                  </a:tcPr>
                </a:tc>
                <a:tc>
                  <a:txBody>
                    <a:bodyPr/>
                    <a:lstStyle/>
                    <a:p>
                      <a:pPr algn="l" fontAlgn="b"/>
                      <a:r>
                        <a:rPr lang="en-US" sz="1600" b="1" i="0" u="none" strike="noStrike">
                          <a:solidFill>
                            <a:srgbClr val="000000"/>
                          </a:solidFill>
                          <a:effectLst/>
                          <a:latin typeface="Calibri"/>
                        </a:rPr>
                        <a:t>Save/deliver</a:t>
                      </a:r>
                    </a:p>
                  </a:txBody>
                  <a:tcPr marL="0" marR="0" marT="0" marB="0" vert="vert"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76933C"/>
                    </a:solidFill>
                  </a:tcPr>
                </a:tc>
              </a:tr>
              <a:tr h="249491">
                <a:tc>
                  <a:txBody>
                    <a:bodyPr/>
                    <a:lstStyle/>
                    <a:p>
                      <a:pPr algn="l" fontAlgn="ctr"/>
                      <a:r>
                        <a:rPr lang="en-US" sz="1600" b="1" i="0" u="none" strike="noStrike">
                          <a:solidFill>
                            <a:srgbClr val="000000"/>
                          </a:solidFill>
                          <a:effectLst/>
                          <a:latin typeface="Times New Roman"/>
                        </a:rPr>
                        <a:t>41:14-16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effectLst/>
                          <a:latin typeface="Times New Roman"/>
                        </a:rPr>
                        <a:t>Fear not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8294"/>
                    </a:solidFill>
                  </a:tcPr>
                </a:tc>
                <a:tc>
                  <a:txBody>
                    <a:bodyPr/>
                    <a:lstStyle/>
                    <a:p>
                      <a:pPr algn="l" fontAlgn="b"/>
                      <a:r>
                        <a:rPr lang="en-US" sz="1600" b="1" i="0" u="none" strike="noStrike">
                          <a:solidFill>
                            <a:srgbClr val="000000"/>
                          </a:solidFill>
                          <a:effectLst/>
                          <a:latin typeface="Calibri"/>
                        </a:rPr>
                        <a:t> </a:t>
                      </a:r>
                    </a:p>
                  </a:txBody>
                  <a:tcPr marL="0" marR="0" marT="0" marB="0" vert="vert"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9491">
                <a:tc>
                  <a:txBody>
                    <a:bodyPr/>
                    <a:lstStyle/>
                    <a:p>
                      <a:pPr algn="l" fontAlgn="ctr"/>
                      <a:r>
                        <a:rPr lang="en-US" sz="1600" b="1" i="0" u="none" strike="noStrike">
                          <a:solidFill>
                            <a:srgbClr val="000000"/>
                          </a:solidFill>
                          <a:effectLst/>
                          <a:latin typeface="Times New Roman"/>
                        </a:rPr>
                        <a:t>44:21-23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effectLst/>
                          <a:latin typeface="Times New Roman"/>
                        </a:rPr>
                        <a:t>Does Israel remember?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78189"/>
                    </a:solidFill>
                  </a:tcPr>
                </a:tc>
                <a:tc>
                  <a:txBody>
                    <a:bodyPr/>
                    <a:lstStyle/>
                    <a:p>
                      <a:pPr algn="l" fontAlgn="b"/>
                      <a:r>
                        <a:rPr lang="en-US" sz="1600" b="1" i="0" u="none" strike="noStrike">
                          <a:solidFill>
                            <a:srgbClr val="000000"/>
                          </a:solidFill>
                          <a:effectLst/>
                          <a:latin typeface="Calibri"/>
                        </a:rPr>
                        <a:t> </a:t>
                      </a:r>
                    </a:p>
                  </a:txBody>
                  <a:tcPr marL="0" marR="0" marT="0" marB="0" vert="vert"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9491">
                <a:tc>
                  <a:txBody>
                    <a:bodyPr/>
                    <a:lstStyle/>
                    <a:p>
                      <a:pPr algn="l" fontAlgn="ctr"/>
                      <a:r>
                        <a:rPr lang="en-US" sz="1600" b="1" i="0" u="none" strike="noStrike">
                          <a:solidFill>
                            <a:srgbClr val="000000"/>
                          </a:solidFill>
                          <a:effectLst/>
                          <a:latin typeface="Times New Roman"/>
                        </a:rPr>
                        <a:t>44:24-45:7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effectLst/>
                          <a:latin typeface="Times New Roman"/>
                        </a:rPr>
                        <a:t>Cyrus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78189"/>
                    </a:solidFill>
                  </a:tcPr>
                </a:tc>
                <a:tc>
                  <a:txBody>
                    <a:bodyPr/>
                    <a:lstStyle/>
                    <a:p>
                      <a:pPr algn="l" fontAlgn="b"/>
                      <a:r>
                        <a:rPr lang="en-US" sz="1600" b="1" i="0" u="none" strike="noStrike">
                          <a:solidFill>
                            <a:srgbClr val="000000"/>
                          </a:solidFill>
                          <a:effectLst/>
                          <a:latin typeface="Calibri"/>
                        </a:rPr>
                        <a:t> </a:t>
                      </a:r>
                    </a:p>
                  </a:txBody>
                  <a:tcPr marL="0" marR="0" marT="0" marB="0" vert="vert"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9491">
                <a:tc>
                  <a:txBody>
                    <a:bodyPr/>
                    <a:lstStyle/>
                    <a:p>
                      <a:pPr algn="l" fontAlgn="ctr"/>
                      <a:r>
                        <a:rPr lang="en-US" sz="1600" b="1" i="0" u="none" strike="noStrike">
                          <a:solidFill>
                            <a:srgbClr val="000000"/>
                          </a:solidFill>
                          <a:effectLst/>
                          <a:latin typeface="Times New Roman"/>
                        </a:rPr>
                        <a:t>45:8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effectLst/>
                          <a:latin typeface="Times New Roman"/>
                        </a:rPr>
                        <a:t>Rain song</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a:rPr>
                        <a:t> </a:t>
                      </a:r>
                    </a:p>
                  </a:txBody>
                  <a:tcPr marL="0" marR="0" marT="0" marB="0" vert="vert"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6933C"/>
                    </a:solidFill>
                  </a:tcPr>
                </a:tc>
              </a:tr>
              <a:tr h="249491">
                <a:tc>
                  <a:txBody>
                    <a:bodyPr/>
                    <a:lstStyle/>
                    <a:p>
                      <a:pPr algn="l" fontAlgn="ctr"/>
                      <a:r>
                        <a:rPr lang="en-US" sz="1600" b="1" i="0" u="none" strike="noStrike">
                          <a:solidFill>
                            <a:srgbClr val="000000"/>
                          </a:solidFill>
                          <a:effectLst/>
                          <a:latin typeface="Times New Roman"/>
                        </a:rPr>
                        <a:t>45:14-17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effectLst/>
                          <a:latin typeface="Times New Roman"/>
                        </a:rPr>
                        <a:t>God with you</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a:rPr>
                        <a:t> </a:t>
                      </a:r>
                    </a:p>
                  </a:txBody>
                  <a:tcPr marL="0" marR="0" marT="0" marB="0" vert="vert"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6933C"/>
                    </a:solidFill>
                  </a:tcPr>
                </a:tc>
              </a:tr>
              <a:tr h="249491">
                <a:tc>
                  <a:txBody>
                    <a:bodyPr/>
                    <a:lstStyle/>
                    <a:p>
                      <a:pPr algn="l" fontAlgn="ctr"/>
                      <a:r>
                        <a:rPr lang="en-US" sz="1600" b="1" i="0" u="none" strike="noStrike">
                          <a:solidFill>
                            <a:srgbClr val="000000"/>
                          </a:solidFill>
                          <a:effectLst/>
                          <a:latin typeface="Times New Roman"/>
                        </a:rPr>
                        <a:t>45:20-25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effectLst/>
                          <a:latin typeface="Times New Roman"/>
                        </a:rPr>
                        <a:t>Who does these things?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en-US" sz="1600" b="1" i="0" u="none" strike="noStrike">
                          <a:solidFill>
                            <a:srgbClr val="000000"/>
                          </a:solidFill>
                          <a:effectLst/>
                          <a:latin typeface="Calibri"/>
                        </a:rPr>
                        <a:t> </a:t>
                      </a:r>
                    </a:p>
                  </a:txBody>
                  <a:tcPr marL="0" marR="0" marT="0" marB="0" vert="vert"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76933C"/>
                    </a:solidFill>
                  </a:tcPr>
                </a:tc>
              </a:tr>
              <a:tr h="249491">
                <a:tc>
                  <a:txBody>
                    <a:bodyPr/>
                    <a:lstStyle/>
                    <a:p>
                      <a:pPr algn="l" fontAlgn="ctr"/>
                      <a:r>
                        <a:rPr lang="en-US" sz="1600" b="1" i="0" u="none" strike="noStrike">
                          <a:solidFill>
                            <a:srgbClr val="000000"/>
                          </a:solidFill>
                          <a:effectLst/>
                          <a:latin typeface="Times New Roman"/>
                        </a:rPr>
                        <a:t>46:1-4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effectLst/>
                          <a:latin typeface="Times New Roman"/>
                        </a:rPr>
                        <a:t>Idols—Bearing and Being Borne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a:rPr>
                        <a:t> </a:t>
                      </a:r>
                    </a:p>
                  </a:txBody>
                  <a:tcPr marL="0" marR="0" marT="0" marB="0" vert="vert"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76933C"/>
                    </a:solidFill>
                  </a:tcPr>
                </a:tc>
              </a:tr>
              <a:tr h="249491">
                <a:tc>
                  <a:txBody>
                    <a:bodyPr/>
                    <a:lstStyle/>
                    <a:p>
                      <a:pPr algn="l" fontAlgn="ctr"/>
                      <a:r>
                        <a:rPr lang="en-US" sz="1600" b="1" i="0" u="none" strike="noStrike">
                          <a:solidFill>
                            <a:srgbClr val="000000"/>
                          </a:solidFill>
                          <a:effectLst/>
                          <a:latin typeface="Times New Roman"/>
                        </a:rPr>
                        <a:t>46:5-7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effectLst/>
                          <a:latin typeface="Times New Roman"/>
                        </a:rPr>
                        <a:t>Who is like me?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a:rPr>
                        <a:t> </a:t>
                      </a:r>
                    </a:p>
                  </a:txBody>
                  <a:tcPr marL="0" marR="0" marT="0" marB="0" vert="vert"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6933C"/>
                    </a:solidFill>
                  </a:tcPr>
                </a:tc>
              </a:tr>
              <a:tr h="249491">
                <a:tc>
                  <a:txBody>
                    <a:bodyPr/>
                    <a:lstStyle/>
                    <a:p>
                      <a:pPr algn="l" fontAlgn="ctr"/>
                      <a:r>
                        <a:rPr lang="en-US" sz="1600" b="1" i="0" u="none" strike="noStrike">
                          <a:solidFill>
                            <a:srgbClr val="000000"/>
                          </a:solidFill>
                          <a:effectLst/>
                          <a:latin typeface="Times New Roman"/>
                        </a:rPr>
                        <a:t>46:8-13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effectLst/>
                          <a:latin typeface="Times New Roman"/>
                        </a:rPr>
                        <a:t>Remember the good old days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a:rPr>
                        <a:t> </a:t>
                      </a:r>
                    </a:p>
                  </a:txBody>
                  <a:tcPr marL="0" marR="0" marT="0" marB="0" vert="vert"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6933C"/>
                    </a:solidFill>
                  </a:tcPr>
                </a:tc>
              </a:tr>
              <a:tr h="249491">
                <a:tc>
                  <a:txBody>
                    <a:bodyPr/>
                    <a:lstStyle/>
                    <a:p>
                      <a:pPr algn="l" fontAlgn="ctr"/>
                      <a:r>
                        <a:rPr lang="en-US" sz="1600" b="1" i="0" u="none" strike="noStrike">
                          <a:solidFill>
                            <a:srgbClr val="000000"/>
                          </a:solidFill>
                          <a:effectLst/>
                          <a:latin typeface="Times New Roman"/>
                        </a:rPr>
                        <a:t>47:1-15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effectLst/>
                          <a:latin typeface="Times New Roman"/>
                        </a:rPr>
                        <a:t>Mocking song:  Babylon to dirt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78189"/>
                    </a:solidFill>
                  </a:tcPr>
                </a:tc>
                <a:tc>
                  <a:txBody>
                    <a:bodyPr/>
                    <a:lstStyle/>
                    <a:p>
                      <a:pPr algn="l" fontAlgn="b"/>
                      <a:r>
                        <a:rPr lang="en-US" sz="1600" b="1" i="0" u="none" strike="noStrike">
                          <a:solidFill>
                            <a:srgbClr val="000000"/>
                          </a:solidFill>
                          <a:effectLst/>
                          <a:latin typeface="Calibri"/>
                        </a:rPr>
                        <a:t> </a:t>
                      </a:r>
                    </a:p>
                  </a:txBody>
                  <a:tcPr marL="0" marR="0" marT="0" marB="0" vert="vert"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6933C"/>
                    </a:solidFill>
                  </a:tcPr>
                </a:tc>
              </a:tr>
              <a:tr h="249491">
                <a:tc>
                  <a:txBody>
                    <a:bodyPr/>
                    <a:lstStyle/>
                    <a:p>
                      <a:pPr algn="l" fontAlgn="ctr"/>
                      <a:r>
                        <a:rPr lang="en-US" sz="1600" b="1" i="0" u="none" strike="noStrike">
                          <a:solidFill>
                            <a:srgbClr val="000000"/>
                          </a:solidFill>
                          <a:effectLst/>
                          <a:latin typeface="Times New Roman"/>
                        </a:rPr>
                        <a:t>48:12-17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effectLst/>
                          <a:latin typeface="Times New Roman"/>
                        </a:rPr>
                        <a:t>God will crush Babylon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78189"/>
                    </a:solidFill>
                  </a:tcPr>
                </a:tc>
                <a:tc>
                  <a:txBody>
                    <a:bodyPr/>
                    <a:lstStyle/>
                    <a:p>
                      <a:pPr algn="l" fontAlgn="b"/>
                      <a:r>
                        <a:rPr lang="en-US" sz="1600" b="1" i="0" u="none" strike="noStrike">
                          <a:solidFill>
                            <a:srgbClr val="000000"/>
                          </a:solidFill>
                          <a:effectLst/>
                          <a:latin typeface="Calibri"/>
                        </a:rPr>
                        <a:t> </a:t>
                      </a:r>
                    </a:p>
                  </a:txBody>
                  <a:tcPr marL="0" marR="0" marT="0" marB="0" vert="vert"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6933C"/>
                    </a:solidFill>
                  </a:tcPr>
                </a:tc>
              </a:tr>
              <a:tr h="249491">
                <a:tc>
                  <a:txBody>
                    <a:bodyPr/>
                    <a:lstStyle/>
                    <a:p>
                      <a:pPr algn="l" fontAlgn="ctr"/>
                      <a:r>
                        <a:rPr lang="en-US" sz="1600" b="1" i="0" u="none" strike="noStrike">
                          <a:solidFill>
                            <a:srgbClr val="000000"/>
                          </a:solidFill>
                          <a:effectLst/>
                          <a:latin typeface="Times New Roman"/>
                        </a:rPr>
                        <a:t>48:20-22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effectLst/>
                          <a:latin typeface="Times New Roman"/>
                        </a:rPr>
                        <a:t>Go Home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8294"/>
                    </a:solidFill>
                  </a:tcPr>
                </a:tc>
                <a:tc>
                  <a:txBody>
                    <a:bodyPr/>
                    <a:lstStyle/>
                    <a:p>
                      <a:pPr algn="l" fontAlgn="b"/>
                      <a:r>
                        <a:rPr lang="en-US" sz="1600" b="1" i="0" u="none" strike="noStrike">
                          <a:solidFill>
                            <a:srgbClr val="000000"/>
                          </a:solidFill>
                          <a:effectLst/>
                          <a:latin typeface="Calibri"/>
                        </a:rPr>
                        <a:t> </a:t>
                      </a:r>
                    </a:p>
                  </a:txBody>
                  <a:tcPr marL="0" marR="0" marT="0" marB="0" vert="vert"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9491">
                <a:tc>
                  <a:txBody>
                    <a:bodyPr/>
                    <a:lstStyle/>
                    <a:p>
                      <a:pPr algn="l" fontAlgn="ctr"/>
                      <a:r>
                        <a:rPr lang="en-US" sz="1600" b="1" i="0" u="none" strike="noStrike">
                          <a:solidFill>
                            <a:srgbClr val="000000"/>
                          </a:solidFill>
                          <a:effectLst/>
                          <a:latin typeface="Times New Roman"/>
                        </a:rPr>
                        <a:t>49:7-12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dirty="0">
                          <a:solidFill>
                            <a:srgbClr val="000000"/>
                          </a:solidFill>
                          <a:effectLst/>
                          <a:latin typeface="Times New Roman"/>
                        </a:rPr>
                        <a:t>Servant to bring </a:t>
                      </a:r>
                      <a:r>
                        <a:rPr lang="en-US" sz="1600" b="1" i="0" u="none" strike="noStrike" dirty="0" smtClean="0">
                          <a:solidFill>
                            <a:srgbClr val="000000"/>
                          </a:solidFill>
                          <a:effectLst/>
                          <a:latin typeface="Times New Roman"/>
                        </a:rPr>
                        <a:t> </a:t>
                      </a:r>
                      <a:r>
                        <a:rPr lang="en-US" sz="1600" b="1" i="0" u="none" strike="noStrike" dirty="0">
                          <a:solidFill>
                            <a:srgbClr val="000000"/>
                          </a:solidFill>
                          <a:effectLst/>
                          <a:latin typeface="Times New Roman"/>
                        </a:rPr>
                        <a:t>people home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8294"/>
                    </a:solidFill>
                  </a:tcPr>
                </a:tc>
                <a:tc>
                  <a:txBody>
                    <a:bodyPr/>
                    <a:lstStyle/>
                    <a:p>
                      <a:pPr algn="l" fontAlgn="b"/>
                      <a:r>
                        <a:rPr lang="en-US" sz="1600" b="1" i="0" u="none" strike="noStrike">
                          <a:solidFill>
                            <a:srgbClr val="000000"/>
                          </a:solidFill>
                          <a:effectLst/>
                          <a:latin typeface="Calibri"/>
                        </a:rPr>
                        <a:t> </a:t>
                      </a:r>
                    </a:p>
                  </a:txBody>
                  <a:tcPr marL="0" marR="0" marT="0" marB="0" vert="vert"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6933C"/>
                    </a:solidFill>
                  </a:tcPr>
                </a:tc>
              </a:tr>
              <a:tr h="249491">
                <a:tc>
                  <a:txBody>
                    <a:bodyPr/>
                    <a:lstStyle/>
                    <a:p>
                      <a:pPr algn="l" fontAlgn="ctr"/>
                      <a:r>
                        <a:rPr lang="en-US" sz="1600" b="1" i="0" u="none" strike="noStrike">
                          <a:solidFill>
                            <a:srgbClr val="000000"/>
                          </a:solidFill>
                          <a:effectLst/>
                          <a:latin typeface="Times New Roman"/>
                        </a:rPr>
                        <a:t>49:13-26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effectLst/>
                          <a:latin typeface="Times New Roman"/>
                        </a:rPr>
                        <a:t>I will not forget you</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8294"/>
                    </a:solidFill>
                  </a:tcPr>
                </a:tc>
                <a:tc>
                  <a:txBody>
                    <a:bodyPr/>
                    <a:lstStyle/>
                    <a:p>
                      <a:pPr algn="l" fontAlgn="b"/>
                      <a:r>
                        <a:rPr lang="en-US" sz="1600" b="1" i="0" u="none" strike="noStrike">
                          <a:solidFill>
                            <a:srgbClr val="000000"/>
                          </a:solidFill>
                          <a:effectLst/>
                          <a:latin typeface="Calibri"/>
                        </a:rPr>
                        <a:t> </a:t>
                      </a:r>
                    </a:p>
                  </a:txBody>
                  <a:tcPr marL="0" marR="0" marT="0" marB="0" vert="vert"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6933C"/>
                    </a:solidFill>
                  </a:tcPr>
                </a:tc>
              </a:tr>
              <a:tr h="249491">
                <a:tc>
                  <a:txBody>
                    <a:bodyPr/>
                    <a:lstStyle/>
                    <a:p>
                      <a:pPr algn="l" fontAlgn="ctr"/>
                      <a:r>
                        <a:rPr lang="en-US" sz="1600" b="1" i="0" u="none" strike="noStrike">
                          <a:solidFill>
                            <a:srgbClr val="000000"/>
                          </a:solidFill>
                          <a:effectLst/>
                          <a:latin typeface="Times New Roman"/>
                        </a:rPr>
                        <a:t>50:1-3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effectLst/>
                          <a:latin typeface="Times New Roman"/>
                        </a:rPr>
                        <a:t>Bill of Divorce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8294"/>
                    </a:solidFill>
                  </a:tcPr>
                </a:tc>
                <a:tc>
                  <a:txBody>
                    <a:bodyPr/>
                    <a:lstStyle/>
                    <a:p>
                      <a:pPr algn="l" fontAlgn="b"/>
                      <a:r>
                        <a:rPr lang="en-US" sz="1600" b="1" i="0" u="none" strike="noStrike">
                          <a:solidFill>
                            <a:srgbClr val="000000"/>
                          </a:solidFill>
                          <a:effectLst/>
                          <a:latin typeface="Calibri"/>
                        </a:rPr>
                        <a:t> </a:t>
                      </a:r>
                    </a:p>
                  </a:txBody>
                  <a:tcPr marL="0" marR="0" marT="0" marB="0" vert="vert"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6933C"/>
                    </a:solidFill>
                  </a:tcPr>
                </a:tc>
              </a:tr>
              <a:tr h="249491">
                <a:tc>
                  <a:txBody>
                    <a:bodyPr/>
                    <a:lstStyle/>
                    <a:p>
                      <a:pPr algn="l" fontAlgn="ctr"/>
                      <a:r>
                        <a:rPr lang="en-US" sz="1600" b="1" i="0" u="none" strike="noStrike">
                          <a:solidFill>
                            <a:srgbClr val="000000"/>
                          </a:solidFill>
                          <a:effectLst/>
                          <a:latin typeface="Times New Roman"/>
                        </a:rPr>
                        <a:t>50:10-51:8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effectLst/>
                          <a:latin typeface="Times New Roman"/>
                        </a:rPr>
                        <a:t>Fear Not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a:rPr>
                        <a:t> </a:t>
                      </a:r>
                    </a:p>
                  </a:txBody>
                  <a:tcPr marL="0" marR="0" marT="0" marB="0" vert="vert"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6933C"/>
                    </a:solidFill>
                  </a:tcPr>
                </a:tc>
              </a:tr>
              <a:tr h="249491">
                <a:tc>
                  <a:txBody>
                    <a:bodyPr/>
                    <a:lstStyle/>
                    <a:p>
                      <a:pPr algn="l" fontAlgn="ctr"/>
                      <a:r>
                        <a:rPr lang="en-US" sz="1600" b="1" i="0" u="none" strike="noStrike">
                          <a:solidFill>
                            <a:srgbClr val="000000"/>
                          </a:solidFill>
                          <a:effectLst/>
                          <a:latin typeface="Times New Roman"/>
                        </a:rPr>
                        <a:t>51:9-52:2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effectLst/>
                          <a:latin typeface="Times New Roman"/>
                        </a:rPr>
                        <a:t>Fear Not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8294"/>
                    </a:solidFill>
                  </a:tcPr>
                </a:tc>
                <a:tc>
                  <a:txBody>
                    <a:bodyPr/>
                    <a:lstStyle/>
                    <a:p>
                      <a:pPr algn="l" fontAlgn="b"/>
                      <a:r>
                        <a:rPr lang="en-US" sz="1600" b="1" i="0" u="none" strike="noStrike">
                          <a:solidFill>
                            <a:srgbClr val="000000"/>
                          </a:solidFill>
                          <a:effectLst/>
                          <a:latin typeface="Calibri"/>
                        </a:rPr>
                        <a:t> </a:t>
                      </a:r>
                    </a:p>
                  </a:txBody>
                  <a:tcPr marL="0" marR="0" marT="0" marB="0" vert="vert"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6933C"/>
                    </a:solidFill>
                  </a:tcPr>
                </a:tc>
              </a:tr>
              <a:tr h="249491">
                <a:tc>
                  <a:txBody>
                    <a:bodyPr/>
                    <a:lstStyle/>
                    <a:p>
                      <a:pPr algn="l" fontAlgn="ctr"/>
                      <a:r>
                        <a:rPr lang="en-US" sz="1600" b="1" i="0" u="none" strike="noStrike">
                          <a:solidFill>
                            <a:srgbClr val="000000"/>
                          </a:solidFill>
                          <a:effectLst/>
                          <a:latin typeface="Times New Roman"/>
                        </a:rPr>
                        <a:t>52:3-6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effectLst/>
                          <a:latin typeface="Times New Roman"/>
                        </a:rPr>
                        <a:t>It’s Not About Money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8294"/>
                    </a:solidFill>
                  </a:tcPr>
                </a:tc>
                <a:tc>
                  <a:txBody>
                    <a:bodyPr/>
                    <a:lstStyle/>
                    <a:p>
                      <a:pPr algn="l" fontAlgn="b"/>
                      <a:r>
                        <a:rPr lang="en-US" sz="1600" b="1" i="0" u="none" strike="noStrike">
                          <a:solidFill>
                            <a:srgbClr val="000000"/>
                          </a:solidFill>
                          <a:effectLst/>
                          <a:latin typeface="Calibri"/>
                        </a:rPr>
                        <a:t> </a:t>
                      </a:r>
                    </a:p>
                  </a:txBody>
                  <a:tcPr marL="0" marR="0" marT="0" marB="0" vert="vert"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9491">
                <a:tc>
                  <a:txBody>
                    <a:bodyPr/>
                    <a:lstStyle/>
                    <a:p>
                      <a:pPr algn="l" fontAlgn="ctr"/>
                      <a:r>
                        <a:rPr lang="en-US" sz="1600" b="1" i="0" u="none" strike="noStrike">
                          <a:solidFill>
                            <a:srgbClr val="000000"/>
                          </a:solidFill>
                          <a:effectLst/>
                          <a:latin typeface="Times New Roman"/>
                        </a:rPr>
                        <a:t>52:7-10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effectLst/>
                          <a:latin typeface="Times New Roman"/>
                        </a:rPr>
                        <a:t>Good News: Your God is King!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8294"/>
                    </a:solidFill>
                  </a:tcPr>
                </a:tc>
                <a:tc>
                  <a:txBody>
                    <a:bodyPr/>
                    <a:lstStyle/>
                    <a:p>
                      <a:pPr algn="l" fontAlgn="b"/>
                      <a:r>
                        <a:rPr lang="en-US" sz="1600" b="1" i="0" u="none" strike="noStrike">
                          <a:solidFill>
                            <a:srgbClr val="000000"/>
                          </a:solidFill>
                          <a:effectLst/>
                          <a:latin typeface="Calibri"/>
                        </a:rPr>
                        <a:t> </a:t>
                      </a:r>
                    </a:p>
                  </a:txBody>
                  <a:tcPr marL="0" marR="0" marT="0" marB="0" vert="vert"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6933C"/>
                    </a:solidFill>
                  </a:tcPr>
                </a:tc>
              </a:tr>
              <a:tr h="249491">
                <a:tc>
                  <a:txBody>
                    <a:bodyPr/>
                    <a:lstStyle/>
                    <a:p>
                      <a:pPr algn="l" fontAlgn="ctr"/>
                      <a:r>
                        <a:rPr lang="en-US" sz="1600" b="1" i="0" u="none" strike="noStrike">
                          <a:solidFill>
                            <a:srgbClr val="000000"/>
                          </a:solidFill>
                          <a:effectLst/>
                          <a:latin typeface="Times New Roman"/>
                        </a:rPr>
                        <a:t>54:1-10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effectLst/>
                          <a:latin typeface="Times New Roman"/>
                        </a:rPr>
                        <a:t>Sing Oh Barren One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78189"/>
                    </a:solidFill>
                  </a:tcPr>
                </a:tc>
                <a:tc>
                  <a:txBody>
                    <a:bodyPr/>
                    <a:lstStyle/>
                    <a:p>
                      <a:pPr algn="l" fontAlgn="b"/>
                      <a:r>
                        <a:rPr lang="en-US" sz="1600" b="1" i="0" u="none" strike="noStrike" dirty="0">
                          <a:solidFill>
                            <a:srgbClr val="000000"/>
                          </a:solidFill>
                          <a:effectLst/>
                          <a:latin typeface="Calibri"/>
                        </a:rPr>
                        <a:t> </a:t>
                      </a:r>
                    </a:p>
                  </a:txBody>
                  <a:tcPr marL="0" marR="0" marT="0" marB="0" vert="vert"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2124687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228600"/>
            <a:ext cx="2895600" cy="1219200"/>
          </a:xfrm>
        </p:spPr>
        <p:txBody>
          <a:bodyPr>
            <a:noAutofit/>
          </a:bodyPr>
          <a:lstStyle/>
          <a:p>
            <a:r>
              <a:rPr lang="en-US" sz="4000" b="1" dirty="0" smtClean="0"/>
              <a:t>Salvation in Isaiah</a:t>
            </a:r>
            <a:endParaRPr lang="en-US" sz="4000" b="1" dirty="0"/>
          </a:p>
        </p:txBody>
      </p:sp>
      <p:sp>
        <p:nvSpPr>
          <p:cNvPr id="5" name="TextBox 4"/>
          <p:cNvSpPr txBox="1"/>
          <p:nvPr/>
        </p:nvSpPr>
        <p:spPr>
          <a:xfrm>
            <a:off x="457200" y="5799083"/>
            <a:ext cx="1531188" cy="215444"/>
          </a:xfrm>
          <a:prstGeom prst="rect">
            <a:avLst/>
          </a:prstGeom>
          <a:noFill/>
        </p:spPr>
        <p:txBody>
          <a:bodyPr wrap="none" rtlCol="0">
            <a:spAutoFit/>
          </a:bodyPr>
          <a:lstStyle/>
          <a:p>
            <a:r>
              <a:rPr lang="en-US" sz="800" dirty="0" smtClean="0"/>
              <a:t>theolotech.files.wordpress.com</a:t>
            </a:r>
            <a:endParaRPr lang="en-US" sz="800" b="1" dirty="0"/>
          </a:p>
        </p:txBody>
      </p:sp>
      <p:sp>
        <p:nvSpPr>
          <p:cNvPr id="6" name="Subtitle 2"/>
          <p:cNvSpPr>
            <a:spLocks noGrp="1"/>
          </p:cNvSpPr>
          <p:nvPr>
            <p:ph type="subTitle" idx="1"/>
          </p:nvPr>
        </p:nvSpPr>
        <p:spPr>
          <a:xfrm>
            <a:off x="3352800" y="228600"/>
            <a:ext cx="5257800" cy="6019800"/>
          </a:xfrm>
        </p:spPr>
        <p:txBody>
          <a:bodyPr>
            <a:normAutofit lnSpcReduction="10000"/>
          </a:bodyPr>
          <a:lstStyle/>
          <a:p>
            <a:pPr lvl="1" algn="l"/>
            <a:r>
              <a:rPr lang="en-US" sz="3000" b="1" dirty="0" smtClean="0">
                <a:solidFill>
                  <a:schemeClr val="tx1"/>
                </a:solidFill>
              </a:rPr>
              <a:t>40:2  </a:t>
            </a:r>
            <a:r>
              <a:rPr lang="en-US" sz="3000" b="1" dirty="0">
                <a:solidFill>
                  <a:schemeClr val="tx1"/>
                </a:solidFill>
              </a:rPr>
              <a:t>Speak tenderly to Jerusalem, and cry to her that her warfare is ended, that her iniquity is pardoned, that she has received from the LORD's hand double for all her sins</a:t>
            </a:r>
            <a:r>
              <a:rPr lang="en-US" sz="3000" b="1" dirty="0" smtClean="0">
                <a:solidFill>
                  <a:schemeClr val="tx1"/>
                </a:solidFill>
              </a:rPr>
              <a:t>.</a:t>
            </a:r>
          </a:p>
          <a:p>
            <a:pPr lvl="1" algn="l"/>
            <a:r>
              <a:rPr lang="en-US" sz="3000" b="1" dirty="0" smtClean="0">
                <a:solidFill>
                  <a:schemeClr val="tx1"/>
                </a:solidFill>
              </a:rPr>
              <a:t>55:3  </a:t>
            </a:r>
            <a:r>
              <a:rPr lang="en-US" sz="3000" b="1" dirty="0">
                <a:solidFill>
                  <a:schemeClr val="tx1"/>
                </a:solidFill>
              </a:rPr>
              <a:t>Incline your ear, and come to me; hear, that your soul may live; and I will make with you an everlasting covenant, my steadfast, sure love for David.</a:t>
            </a:r>
          </a:p>
          <a:p>
            <a:pPr lvl="1" algn="l">
              <a:buFont typeface="Arial" pitchFamily="34" charset="0"/>
              <a:buChar char="•"/>
            </a:pPr>
            <a:endParaRPr lang="en-US" b="1" dirty="0" smtClean="0">
              <a:solidFill>
                <a:schemeClr val="tx1"/>
              </a:solidFill>
            </a:endParaRPr>
          </a:p>
          <a:p>
            <a:pPr lvl="1" algn="l">
              <a:buFont typeface="Arial" pitchFamily="34" charset="0"/>
              <a:buChar char="•"/>
            </a:pPr>
            <a:endParaRPr lang="en-US" b="1" dirty="0">
              <a:solidFill>
                <a:schemeClr val="tx1"/>
              </a:solidFill>
            </a:endParaRPr>
          </a:p>
        </p:txBody>
      </p:sp>
      <p:pic>
        <p:nvPicPr>
          <p:cNvPr id="8" name="Picture 7" descr="theology.jpg"/>
          <p:cNvPicPr>
            <a:picLocks noChangeAspect="1"/>
          </p:cNvPicPr>
          <p:nvPr/>
        </p:nvPicPr>
        <p:blipFill>
          <a:blip r:embed="rId3" cstate="print"/>
          <a:stretch>
            <a:fillRect/>
          </a:stretch>
        </p:blipFill>
        <p:spPr>
          <a:xfrm>
            <a:off x="304800" y="1600200"/>
            <a:ext cx="2895600" cy="4154214"/>
          </a:xfrm>
          <a:prstGeom prst="rect">
            <a:avLst/>
          </a:prstGeom>
        </p:spPr>
      </p:pic>
      <p:sp>
        <p:nvSpPr>
          <p:cNvPr id="9" name="Slide Number Placeholder 8"/>
          <p:cNvSpPr>
            <a:spLocks noGrp="1"/>
          </p:cNvSpPr>
          <p:nvPr>
            <p:ph type="sldNum" sz="quarter" idx="12"/>
          </p:nvPr>
        </p:nvSpPr>
        <p:spPr/>
        <p:txBody>
          <a:bodyPr/>
          <a:lstStyle/>
          <a:p>
            <a:fld id="{71EF0494-CA1F-4261-8C11-8EF754FDFEBA}" type="slidenum">
              <a:rPr lang="en-US" smtClean="0"/>
              <a:pPr/>
              <a:t>38</a:t>
            </a:fld>
            <a:endParaRPr lang="en-US"/>
          </a:p>
        </p:txBody>
      </p:sp>
    </p:spTree>
    <p:extLst>
      <p:ext uri="{BB962C8B-B14F-4D97-AF65-F5344CB8AC3E}">
        <p14:creationId xmlns:p14="http://schemas.microsoft.com/office/powerpoint/2010/main" val="750301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2226" y="381000"/>
            <a:ext cx="2372710" cy="1295399"/>
          </a:xfrm>
        </p:spPr>
        <p:txBody>
          <a:bodyPr>
            <a:noAutofit/>
          </a:bodyPr>
          <a:lstStyle/>
          <a:p>
            <a:r>
              <a:rPr lang="en-US" b="1" dirty="0" smtClean="0"/>
              <a:t>Salvation in Isaiah</a:t>
            </a:r>
            <a:endParaRPr lang="en-US" b="1" dirty="0"/>
          </a:p>
        </p:txBody>
      </p:sp>
      <p:sp>
        <p:nvSpPr>
          <p:cNvPr id="5" name="TextBox 4"/>
          <p:cNvSpPr txBox="1"/>
          <p:nvPr/>
        </p:nvSpPr>
        <p:spPr>
          <a:xfrm>
            <a:off x="203019" y="6324600"/>
            <a:ext cx="1531188" cy="215444"/>
          </a:xfrm>
          <a:prstGeom prst="rect">
            <a:avLst/>
          </a:prstGeom>
          <a:noFill/>
        </p:spPr>
        <p:txBody>
          <a:bodyPr wrap="none" rtlCol="0">
            <a:spAutoFit/>
          </a:bodyPr>
          <a:lstStyle/>
          <a:p>
            <a:r>
              <a:rPr lang="en-US" sz="800" dirty="0" smtClean="0"/>
              <a:t>theolotech.files.wordpress.com</a:t>
            </a:r>
            <a:endParaRPr lang="en-US" sz="800" b="1" dirty="0"/>
          </a:p>
        </p:txBody>
      </p:sp>
      <p:sp>
        <p:nvSpPr>
          <p:cNvPr id="6" name="Subtitle 2"/>
          <p:cNvSpPr>
            <a:spLocks noGrp="1"/>
          </p:cNvSpPr>
          <p:nvPr>
            <p:ph type="subTitle" idx="1"/>
          </p:nvPr>
        </p:nvSpPr>
        <p:spPr>
          <a:xfrm>
            <a:off x="3352800" y="304800"/>
            <a:ext cx="5257800" cy="5943600"/>
          </a:xfrm>
        </p:spPr>
        <p:txBody>
          <a:bodyPr>
            <a:normAutofit/>
          </a:bodyPr>
          <a:lstStyle/>
          <a:p>
            <a:pPr lvl="0" algn="l"/>
            <a:r>
              <a:rPr lang="en-US" b="1" dirty="0" smtClean="0">
                <a:solidFill>
                  <a:schemeClr val="tx1"/>
                </a:solidFill>
              </a:rPr>
              <a:t>If </a:t>
            </a:r>
            <a:r>
              <a:rPr lang="en-US" b="1" dirty="0">
                <a:solidFill>
                  <a:schemeClr val="tx1"/>
                </a:solidFill>
              </a:rPr>
              <a:t>the sin of the people caused exile, what will God do?</a:t>
            </a:r>
          </a:p>
          <a:p>
            <a:pPr lvl="1" algn="l">
              <a:buFont typeface="Arial" pitchFamily="34" charset="0"/>
              <a:buChar char="•"/>
            </a:pPr>
            <a:r>
              <a:rPr lang="en-US" b="1" dirty="0">
                <a:solidFill>
                  <a:schemeClr val="tx1"/>
                </a:solidFill>
              </a:rPr>
              <a:t>Forgive</a:t>
            </a:r>
          </a:p>
          <a:p>
            <a:pPr lvl="1" algn="l">
              <a:buFont typeface="Arial" pitchFamily="34" charset="0"/>
              <a:buChar char="•"/>
            </a:pPr>
            <a:r>
              <a:rPr lang="en-US" b="1" dirty="0">
                <a:solidFill>
                  <a:schemeClr val="tx1"/>
                </a:solidFill>
              </a:rPr>
              <a:t>Saves</a:t>
            </a:r>
          </a:p>
          <a:p>
            <a:pPr lvl="2" algn="l">
              <a:buFont typeface="Arial" pitchFamily="34" charset="0"/>
              <a:buChar char="•"/>
            </a:pPr>
            <a:r>
              <a:rPr lang="en-US" b="1" dirty="0">
                <a:solidFill>
                  <a:schemeClr val="tx1"/>
                </a:solidFill>
              </a:rPr>
              <a:t>43:3 I am the LORD your God, the Holy One of Israel, your Savior</a:t>
            </a:r>
          </a:p>
          <a:p>
            <a:pPr lvl="1" algn="l">
              <a:buFont typeface="Arial" pitchFamily="34" charset="0"/>
              <a:buChar char="•"/>
            </a:pPr>
            <a:r>
              <a:rPr lang="en-US" b="1" dirty="0">
                <a:solidFill>
                  <a:schemeClr val="tx1"/>
                </a:solidFill>
              </a:rPr>
              <a:t>Redeems</a:t>
            </a:r>
          </a:p>
          <a:p>
            <a:pPr lvl="2" algn="l">
              <a:buFont typeface="Arial" pitchFamily="34" charset="0"/>
              <a:buChar char="•"/>
            </a:pPr>
            <a:r>
              <a:rPr lang="en-US" b="1" dirty="0">
                <a:solidFill>
                  <a:schemeClr val="tx1"/>
                </a:solidFill>
              </a:rPr>
              <a:t>49:7 Thus says the LORD, the redeemer of Israel</a:t>
            </a:r>
          </a:p>
          <a:p>
            <a:pPr algn="l">
              <a:buFont typeface="Arial" pitchFamily="34" charset="0"/>
              <a:buChar char="•"/>
            </a:pPr>
            <a:endParaRPr lang="en-US" b="1" dirty="0">
              <a:solidFill>
                <a:schemeClr val="tx1"/>
              </a:solidFill>
            </a:endParaRPr>
          </a:p>
        </p:txBody>
      </p:sp>
      <p:pic>
        <p:nvPicPr>
          <p:cNvPr id="8" name="Picture 7" descr="theology.jpg"/>
          <p:cNvPicPr>
            <a:picLocks noChangeAspect="1"/>
          </p:cNvPicPr>
          <p:nvPr/>
        </p:nvPicPr>
        <p:blipFill>
          <a:blip r:embed="rId3" cstate="print"/>
          <a:stretch>
            <a:fillRect/>
          </a:stretch>
        </p:blipFill>
        <p:spPr>
          <a:xfrm>
            <a:off x="315310" y="2170386"/>
            <a:ext cx="2895600" cy="4154214"/>
          </a:xfrm>
          <a:prstGeom prst="rect">
            <a:avLst/>
          </a:prstGeom>
        </p:spPr>
      </p:pic>
      <p:sp>
        <p:nvSpPr>
          <p:cNvPr id="9" name="Slide Number Placeholder 8"/>
          <p:cNvSpPr>
            <a:spLocks noGrp="1"/>
          </p:cNvSpPr>
          <p:nvPr>
            <p:ph type="sldNum" sz="quarter" idx="12"/>
          </p:nvPr>
        </p:nvSpPr>
        <p:spPr/>
        <p:txBody>
          <a:bodyPr/>
          <a:lstStyle/>
          <a:p>
            <a:fld id="{71EF0494-CA1F-4261-8C11-8EF754FDFEBA}" type="slidenum">
              <a:rPr lang="en-US" smtClean="0"/>
              <a:pPr/>
              <a:t>39</a:t>
            </a:fld>
            <a:endParaRPr lang="en-US"/>
          </a:p>
        </p:txBody>
      </p:sp>
    </p:spTree>
    <p:extLst>
      <p:ext uri="{BB962C8B-B14F-4D97-AF65-F5344CB8AC3E}">
        <p14:creationId xmlns:p14="http://schemas.microsoft.com/office/powerpoint/2010/main" val="292000739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228600"/>
            <a:ext cx="2895600" cy="1219200"/>
          </a:xfrm>
        </p:spPr>
        <p:txBody>
          <a:bodyPr>
            <a:noAutofit/>
          </a:bodyPr>
          <a:lstStyle/>
          <a:p>
            <a:r>
              <a:rPr lang="en-US" sz="4000" b="1" dirty="0" smtClean="0"/>
              <a:t>Salvation in Isaiah</a:t>
            </a:r>
            <a:endParaRPr lang="en-US" sz="4000" b="1" dirty="0"/>
          </a:p>
        </p:txBody>
      </p:sp>
      <p:sp>
        <p:nvSpPr>
          <p:cNvPr id="5" name="TextBox 4"/>
          <p:cNvSpPr txBox="1"/>
          <p:nvPr/>
        </p:nvSpPr>
        <p:spPr>
          <a:xfrm>
            <a:off x="457200" y="5799083"/>
            <a:ext cx="1531188" cy="215444"/>
          </a:xfrm>
          <a:prstGeom prst="rect">
            <a:avLst/>
          </a:prstGeom>
          <a:noFill/>
        </p:spPr>
        <p:txBody>
          <a:bodyPr wrap="none" rtlCol="0">
            <a:spAutoFit/>
          </a:bodyPr>
          <a:lstStyle/>
          <a:p>
            <a:r>
              <a:rPr lang="en-US" sz="800" dirty="0" smtClean="0"/>
              <a:t>theolotech.files.wordpress.com</a:t>
            </a:r>
            <a:endParaRPr lang="en-US" sz="800" b="1" dirty="0"/>
          </a:p>
        </p:txBody>
      </p:sp>
      <p:sp>
        <p:nvSpPr>
          <p:cNvPr id="6" name="Subtitle 2"/>
          <p:cNvSpPr>
            <a:spLocks noGrp="1"/>
          </p:cNvSpPr>
          <p:nvPr>
            <p:ph type="subTitle" idx="1"/>
          </p:nvPr>
        </p:nvSpPr>
        <p:spPr>
          <a:xfrm>
            <a:off x="3352800" y="304800"/>
            <a:ext cx="5257800" cy="5943600"/>
          </a:xfrm>
        </p:spPr>
        <p:txBody>
          <a:bodyPr>
            <a:normAutofit fontScale="92500" lnSpcReduction="10000"/>
          </a:bodyPr>
          <a:lstStyle/>
          <a:p>
            <a:pPr algn="l"/>
            <a:r>
              <a:rPr lang="en-US" b="1" dirty="0" smtClean="0">
                <a:solidFill>
                  <a:schemeClr val="tx1"/>
                </a:solidFill>
              </a:rPr>
              <a:t>Vicarious Suffering Saves</a:t>
            </a:r>
          </a:p>
          <a:p>
            <a:pPr marL="457200" indent="-457200" algn="l">
              <a:buFont typeface="Arial" pitchFamily="34" charset="0"/>
              <a:buChar char="•"/>
            </a:pPr>
            <a:r>
              <a:rPr lang="en-US" b="1" dirty="0" smtClean="0">
                <a:solidFill>
                  <a:schemeClr val="tx1"/>
                </a:solidFill>
              </a:rPr>
              <a:t>53:5 </a:t>
            </a:r>
            <a:r>
              <a:rPr lang="en-US" b="1" dirty="0" smtClean="0">
                <a:solidFill>
                  <a:schemeClr val="tx1"/>
                </a:solidFill>
              </a:rPr>
              <a:t>But </a:t>
            </a:r>
            <a:r>
              <a:rPr lang="en-US" b="1" dirty="0">
                <a:solidFill>
                  <a:schemeClr val="tx1"/>
                </a:solidFill>
              </a:rPr>
              <a:t>he was wounded for our transgressions, he was bruised for our iniquities; upon him was the chastisement that made us whole, and with his stripes we are healed.  6 All we like sheep have gone astray; we have turned every one to his own way; and the LORD has laid on him the iniquity of us all. </a:t>
            </a:r>
          </a:p>
          <a:p>
            <a:pPr lvl="1" algn="l">
              <a:buFont typeface="Arial" pitchFamily="34" charset="0"/>
              <a:buChar char="•"/>
            </a:pPr>
            <a:endParaRPr lang="en-US" b="1" dirty="0" smtClean="0">
              <a:solidFill>
                <a:schemeClr val="tx1"/>
              </a:solidFill>
            </a:endParaRPr>
          </a:p>
          <a:p>
            <a:pPr lvl="1" algn="l">
              <a:buFont typeface="Arial" pitchFamily="34" charset="0"/>
              <a:buChar char="•"/>
            </a:pPr>
            <a:endParaRPr lang="en-US" b="1" dirty="0">
              <a:solidFill>
                <a:schemeClr val="tx1"/>
              </a:solidFill>
            </a:endParaRPr>
          </a:p>
        </p:txBody>
      </p:sp>
      <p:pic>
        <p:nvPicPr>
          <p:cNvPr id="8" name="Picture 7" descr="theology.jpg"/>
          <p:cNvPicPr>
            <a:picLocks noChangeAspect="1"/>
          </p:cNvPicPr>
          <p:nvPr/>
        </p:nvPicPr>
        <p:blipFill>
          <a:blip r:embed="rId3" cstate="print"/>
          <a:stretch>
            <a:fillRect/>
          </a:stretch>
        </p:blipFill>
        <p:spPr>
          <a:xfrm>
            <a:off x="304800" y="1600200"/>
            <a:ext cx="2895600" cy="4154214"/>
          </a:xfrm>
          <a:prstGeom prst="rect">
            <a:avLst/>
          </a:prstGeom>
        </p:spPr>
      </p:pic>
      <p:sp>
        <p:nvSpPr>
          <p:cNvPr id="9" name="Slide Number Placeholder 8"/>
          <p:cNvSpPr>
            <a:spLocks noGrp="1"/>
          </p:cNvSpPr>
          <p:nvPr>
            <p:ph type="sldNum" sz="quarter" idx="12"/>
          </p:nvPr>
        </p:nvSpPr>
        <p:spPr/>
        <p:txBody>
          <a:bodyPr/>
          <a:lstStyle/>
          <a:p>
            <a:fld id="{71EF0494-CA1F-4261-8C11-8EF754FDFEBA}" type="slidenum">
              <a:rPr lang="en-US" smtClean="0"/>
              <a:pPr/>
              <a:t>40</a:t>
            </a:fld>
            <a:endParaRPr lang="en-US"/>
          </a:p>
        </p:txBody>
      </p:sp>
    </p:spTree>
    <p:extLst>
      <p:ext uri="{BB962C8B-B14F-4D97-AF65-F5344CB8AC3E}">
        <p14:creationId xmlns:p14="http://schemas.microsoft.com/office/powerpoint/2010/main" val="9583283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2226" y="381001"/>
            <a:ext cx="2372710" cy="609600"/>
          </a:xfrm>
        </p:spPr>
        <p:txBody>
          <a:bodyPr>
            <a:noAutofit/>
          </a:bodyPr>
          <a:lstStyle/>
          <a:p>
            <a:r>
              <a:rPr lang="en-US" sz="3600" b="1" dirty="0" smtClean="0"/>
              <a:t>Salvation in Isaiah</a:t>
            </a:r>
            <a:endParaRPr lang="en-US" sz="3600" b="1" dirty="0"/>
          </a:p>
        </p:txBody>
      </p:sp>
      <p:sp>
        <p:nvSpPr>
          <p:cNvPr id="5" name="TextBox 4"/>
          <p:cNvSpPr txBox="1"/>
          <p:nvPr/>
        </p:nvSpPr>
        <p:spPr>
          <a:xfrm rot="5400000">
            <a:off x="1676091" y="2803507"/>
            <a:ext cx="1531188" cy="215444"/>
          </a:xfrm>
          <a:prstGeom prst="rect">
            <a:avLst/>
          </a:prstGeom>
          <a:noFill/>
        </p:spPr>
        <p:txBody>
          <a:bodyPr wrap="none" rtlCol="0">
            <a:spAutoFit/>
          </a:bodyPr>
          <a:lstStyle/>
          <a:p>
            <a:r>
              <a:rPr lang="en-US" sz="800" dirty="0" smtClean="0"/>
              <a:t>theolotech.files.wordpress.com</a:t>
            </a:r>
            <a:endParaRPr lang="en-US" sz="800" b="1" dirty="0"/>
          </a:p>
        </p:txBody>
      </p:sp>
      <p:sp>
        <p:nvSpPr>
          <p:cNvPr id="6" name="Subtitle 2"/>
          <p:cNvSpPr>
            <a:spLocks noGrp="1"/>
          </p:cNvSpPr>
          <p:nvPr>
            <p:ph type="subTitle" idx="1"/>
          </p:nvPr>
        </p:nvSpPr>
        <p:spPr>
          <a:xfrm>
            <a:off x="3352800" y="304800"/>
            <a:ext cx="5257800" cy="3629392"/>
          </a:xfrm>
        </p:spPr>
        <p:txBody>
          <a:bodyPr>
            <a:normAutofit fontScale="92500" lnSpcReduction="10000"/>
          </a:bodyPr>
          <a:lstStyle/>
          <a:p>
            <a:pPr lvl="0" algn="l"/>
            <a:r>
              <a:rPr lang="en-US" b="1" dirty="0" smtClean="0">
                <a:solidFill>
                  <a:schemeClr val="tx1"/>
                </a:solidFill>
              </a:rPr>
              <a:t>If </a:t>
            </a:r>
            <a:r>
              <a:rPr lang="en-US" b="1" dirty="0">
                <a:solidFill>
                  <a:schemeClr val="tx1"/>
                </a:solidFill>
              </a:rPr>
              <a:t>the sin of the people caused exile, what will God do?</a:t>
            </a:r>
          </a:p>
          <a:p>
            <a:pPr lvl="1" algn="l">
              <a:buFont typeface="Arial" pitchFamily="34" charset="0"/>
              <a:buChar char="•"/>
            </a:pPr>
            <a:r>
              <a:rPr lang="en-US" b="1" dirty="0">
                <a:solidFill>
                  <a:schemeClr val="tx1"/>
                </a:solidFill>
              </a:rPr>
              <a:t>Forgive</a:t>
            </a:r>
          </a:p>
          <a:p>
            <a:pPr lvl="1" algn="l">
              <a:buFont typeface="Arial" pitchFamily="34" charset="0"/>
              <a:buChar char="•"/>
            </a:pPr>
            <a:r>
              <a:rPr lang="en-US" b="1" dirty="0">
                <a:solidFill>
                  <a:schemeClr val="tx1"/>
                </a:solidFill>
              </a:rPr>
              <a:t>Saves</a:t>
            </a:r>
          </a:p>
          <a:p>
            <a:pPr lvl="2" algn="l">
              <a:buFont typeface="Arial" pitchFamily="34" charset="0"/>
              <a:buChar char="•"/>
            </a:pPr>
            <a:r>
              <a:rPr lang="en-US" b="1" dirty="0">
                <a:solidFill>
                  <a:schemeClr val="tx1"/>
                </a:solidFill>
              </a:rPr>
              <a:t>43:3 I am the LORD your God, the Holy One of Israel, your Savior</a:t>
            </a:r>
          </a:p>
          <a:p>
            <a:pPr lvl="1" algn="l">
              <a:buFont typeface="Arial" pitchFamily="34" charset="0"/>
              <a:buChar char="•"/>
            </a:pPr>
            <a:r>
              <a:rPr lang="en-US" b="1" dirty="0">
                <a:solidFill>
                  <a:schemeClr val="tx1"/>
                </a:solidFill>
              </a:rPr>
              <a:t>Redeems</a:t>
            </a:r>
          </a:p>
          <a:p>
            <a:pPr lvl="2" algn="l">
              <a:buFont typeface="Arial" pitchFamily="34" charset="0"/>
              <a:buChar char="•"/>
            </a:pPr>
            <a:r>
              <a:rPr lang="en-US" b="1" dirty="0">
                <a:solidFill>
                  <a:schemeClr val="tx1"/>
                </a:solidFill>
              </a:rPr>
              <a:t>49:7 Thus says the LORD, the redeemer of Israel</a:t>
            </a:r>
          </a:p>
          <a:p>
            <a:pPr algn="l">
              <a:buFont typeface="Arial" pitchFamily="34" charset="0"/>
              <a:buChar char="•"/>
            </a:pPr>
            <a:endParaRPr lang="en-US" b="1" dirty="0">
              <a:solidFill>
                <a:schemeClr val="tx1"/>
              </a:solidFill>
            </a:endParaRPr>
          </a:p>
        </p:txBody>
      </p:sp>
      <p:pic>
        <p:nvPicPr>
          <p:cNvPr id="8" name="Picture 7" descr="theology.jpg"/>
          <p:cNvPicPr>
            <a:picLocks noChangeAspect="1"/>
          </p:cNvPicPr>
          <p:nvPr/>
        </p:nvPicPr>
        <p:blipFill>
          <a:blip r:embed="rId3" cstate="print"/>
          <a:stretch>
            <a:fillRect/>
          </a:stretch>
        </p:blipFill>
        <p:spPr>
          <a:xfrm>
            <a:off x="609600" y="1295400"/>
            <a:ext cx="1676400" cy="2405071"/>
          </a:xfrm>
          <a:prstGeom prst="rect">
            <a:avLst/>
          </a:prstGeom>
        </p:spPr>
      </p:pic>
      <p:sp>
        <p:nvSpPr>
          <p:cNvPr id="9" name="Slide Number Placeholder 8"/>
          <p:cNvSpPr>
            <a:spLocks noGrp="1"/>
          </p:cNvSpPr>
          <p:nvPr>
            <p:ph type="sldNum" sz="quarter" idx="12"/>
          </p:nvPr>
        </p:nvSpPr>
        <p:spPr/>
        <p:txBody>
          <a:bodyPr/>
          <a:lstStyle/>
          <a:p>
            <a:fld id="{71EF0494-CA1F-4261-8C11-8EF754FDFEBA}" type="slidenum">
              <a:rPr lang="en-US" smtClean="0"/>
              <a:pPr/>
              <a:t>41</a:t>
            </a:fld>
            <a:endParaRPr lang="en-US"/>
          </a:p>
        </p:txBody>
      </p:sp>
      <p:sp>
        <p:nvSpPr>
          <p:cNvPr id="3" name="TextBox 2"/>
          <p:cNvSpPr txBox="1"/>
          <p:nvPr/>
        </p:nvSpPr>
        <p:spPr>
          <a:xfrm>
            <a:off x="557048" y="3886200"/>
            <a:ext cx="7772400" cy="2677656"/>
          </a:xfrm>
          <a:prstGeom prst="rect">
            <a:avLst/>
          </a:prstGeom>
          <a:noFill/>
        </p:spPr>
        <p:txBody>
          <a:bodyPr wrap="square" rtlCol="0">
            <a:spAutoFit/>
          </a:bodyPr>
          <a:lstStyle/>
          <a:p>
            <a:r>
              <a:rPr lang="en-US" sz="2800" b="1" dirty="0" smtClean="0">
                <a:solidFill>
                  <a:schemeClr val="accent1">
                    <a:lumMod val="75000"/>
                  </a:schemeClr>
                </a:solidFill>
              </a:rPr>
              <a:t>Addresses the concerns of the people</a:t>
            </a:r>
          </a:p>
          <a:p>
            <a:pPr marL="285750" indent="-285750">
              <a:buFont typeface="Arial" pitchFamily="34" charset="0"/>
              <a:buChar char="•"/>
            </a:pPr>
            <a:r>
              <a:rPr lang="en-US" sz="2800" b="1" dirty="0" smtClean="0">
                <a:solidFill>
                  <a:schemeClr val="accent1">
                    <a:lumMod val="75000"/>
                  </a:schemeClr>
                </a:solidFill>
              </a:rPr>
              <a:t>God cares enough to redeem</a:t>
            </a:r>
          </a:p>
          <a:p>
            <a:pPr marL="285750" indent="-285750">
              <a:buFont typeface="Arial" pitchFamily="34" charset="0"/>
              <a:buChar char="•"/>
            </a:pPr>
            <a:r>
              <a:rPr lang="en-US" sz="2800" b="1" dirty="0" smtClean="0">
                <a:solidFill>
                  <a:schemeClr val="accent1">
                    <a:lumMod val="75000"/>
                  </a:schemeClr>
                </a:solidFill>
              </a:rPr>
              <a:t>God is powerful enough to save</a:t>
            </a:r>
          </a:p>
          <a:p>
            <a:pPr marL="285750" indent="-285750">
              <a:buFont typeface="Arial" pitchFamily="34" charset="0"/>
              <a:buChar char="•"/>
            </a:pPr>
            <a:r>
              <a:rPr lang="en-US" sz="2800" b="1" dirty="0" smtClean="0">
                <a:solidFill>
                  <a:schemeClr val="accent1">
                    <a:lumMod val="75000"/>
                  </a:schemeClr>
                </a:solidFill>
              </a:rPr>
              <a:t>Redemption comes to the weak</a:t>
            </a:r>
          </a:p>
          <a:p>
            <a:pPr marL="285750" indent="-285750">
              <a:buFont typeface="Arial" pitchFamily="34" charset="0"/>
              <a:buChar char="•"/>
            </a:pPr>
            <a:r>
              <a:rPr lang="en-US" sz="2800" b="1" dirty="0" smtClean="0">
                <a:solidFill>
                  <a:schemeClr val="accent1">
                    <a:lumMod val="75000"/>
                  </a:schemeClr>
                </a:solidFill>
              </a:rPr>
              <a:t>Don’t assimilate or despair, recast your faith</a:t>
            </a:r>
          </a:p>
          <a:p>
            <a:pPr marL="285750" indent="-285750">
              <a:buFont typeface="Arial" pitchFamily="34" charset="0"/>
              <a:buChar char="•"/>
            </a:pPr>
            <a:endParaRPr lang="en-US" sz="2800" b="1" dirty="0"/>
          </a:p>
        </p:txBody>
      </p:sp>
    </p:spTree>
    <p:extLst>
      <p:ext uri="{BB962C8B-B14F-4D97-AF65-F5344CB8AC3E}">
        <p14:creationId xmlns:p14="http://schemas.microsoft.com/office/powerpoint/2010/main" val="8531806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14800" y="364065"/>
            <a:ext cx="4267200" cy="761999"/>
          </a:xfrm>
        </p:spPr>
        <p:txBody>
          <a:bodyPr>
            <a:normAutofit fontScale="90000"/>
          </a:bodyPr>
          <a:lstStyle/>
          <a:p>
            <a:r>
              <a:rPr lang="en-US" b="1" dirty="0" smtClean="0"/>
              <a:t>Outline</a:t>
            </a:r>
            <a:endParaRPr lang="en-US" b="1" dirty="0"/>
          </a:p>
        </p:txBody>
      </p:sp>
      <p:sp>
        <p:nvSpPr>
          <p:cNvPr id="6" name="TextBox 5"/>
          <p:cNvSpPr txBox="1"/>
          <p:nvPr/>
        </p:nvSpPr>
        <p:spPr>
          <a:xfrm>
            <a:off x="457200" y="5909101"/>
            <a:ext cx="3276600" cy="646331"/>
          </a:xfrm>
          <a:prstGeom prst="rect">
            <a:avLst/>
          </a:prstGeom>
          <a:noFill/>
        </p:spPr>
        <p:txBody>
          <a:bodyPr wrap="square" rtlCol="0">
            <a:spAutoFit/>
          </a:bodyPr>
          <a:lstStyle/>
          <a:p>
            <a:r>
              <a:rPr lang="en-US" b="1" dirty="0" smtClean="0"/>
              <a:t>The prophet Isaiah by Raphael </a:t>
            </a:r>
          </a:p>
          <a:p>
            <a:endParaRPr lang="en-US" b="1" dirty="0"/>
          </a:p>
        </p:txBody>
      </p:sp>
      <p:sp>
        <p:nvSpPr>
          <p:cNvPr id="8" name="Slide Number Placeholder 7"/>
          <p:cNvSpPr>
            <a:spLocks noGrp="1"/>
          </p:cNvSpPr>
          <p:nvPr>
            <p:ph type="sldNum" sz="quarter" idx="12"/>
          </p:nvPr>
        </p:nvSpPr>
        <p:spPr/>
        <p:txBody>
          <a:bodyPr/>
          <a:lstStyle/>
          <a:p>
            <a:fld id="{71EF0494-CA1F-4261-8C11-8EF754FDFEBA}" type="slidenum">
              <a:rPr lang="en-US" smtClean="0"/>
              <a:pPr/>
              <a:t>42</a:t>
            </a:fld>
            <a:endParaRPr lang="en-US"/>
          </a:p>
        </p:txBody>
      </p:sp>
      <p:pic>
        <p:nvPicPr>
          <p:cNvPr id="9" name="Picture 8" descr="Raphaels_Prophet_Isaiah_350wide  www.finearttouch.com"/>
          <p:cNvPicPr>
            <a:picLocks noChangeAspect="1"/>
          </p:cNvPicPr>
          <p:nvPr/>
        </p:nvPicPr>
        <p:blipFill>
          <a:blip r:embed="rId3" cstate="print"/>
          <a:stretch>
            <a:fillRect/>
          </a:stretch>
        </p:blipFill>
        <p:spPr>
          <a:xfrm>
            <a:off x="457200" y="356182"/>
            <a:ext cx="3276600" cy="5457879"/>
          </a:xfrm>
          <a:prstGeom prst="rect">
            <a:avLst/>
          </a:prstGeom>
        </p:spPr>
      </p:pic>
      <p:sp>
        <p:nvSpPr>
          <p:cNvPr id="10" name="Rectangle 9"/>
          <p:cNvSpPr/>
          <p:nvPr/>
        </p:nvSpPr>
        <p:spPr>
          <a:xfrm>
            <a:off x="304800" y="6324600"/>
            <a:ext cx="1273105" cy="230832"/>
          </a:xfrm>
          <a:prstGeom prst="rect">
            <a:avLst/>
          </a:prstGeom>
        </p:spPr>
        <p:txBody>
          <a:bodyPr wrap="none">
            <a:spAutoFit/>
          </a:bodyPr>
          <a:lstStyle/>
          <a:p>
            <a:r>
              <a:rPr lang="en-US" sz="900" dirty="0" smtClean="0"/>
              <a:t>www.finearttouch.com</a:t>
            </a:r>
            <a:endParaRPr lang="en-US" sz="900" dirty="0"/>
          </a:p>
        </p:txBody>
      </p:sp>
      <p:sp>
        <p:nvSpPr>
          <p:cNvPr id="3" name="TextBox 2"/>
          <p:cNvSpPr txBox="1"/>
          <p:nvPr/>
        </p:nvSpPr>
        <p:spPr>
          <a:xfrm>
            <a:off x="4114801" y="1615618"/>
            <a:ext cx="3810000" cy="3323987"/>
          </a:xfrm>
          <a:prstGeom prst="rect">
            <a:avLst/>
          </a:prstGeom>
          <a:noFill/>
        </p:spPr>
        <p:txBody>
          <a:bodyPr wrap="square" rtlCol="0">
            <a:spAutoFit/>
          </a:bodyPr>
          <a:lstStyle/>
          <a:p>
            <a:pPr marL="342900" indent="-342900">
              <a:buFont typeface="Arial" pitchFamily="34" charset="0"/>
              <a:buChar char="•"/>
            </a:pPr>
            <a:r>
              <a:rPr lang="en-US" sz="2400" b="1" dirty="0"/>
              <a:t>Isaiah as a whole</a:t>
            </a:r>
          </a:p>
          <a:p>
            <a:pPr marL="342900" indent="-342900">
              <a:buFont typeface="Arial" pitchFamily="34" charset="0"/>
              <a:buChar char="•"/>
            </a:pPr>
            <a:r>
              <a:rPr lang="en-US" sz="2400" b="1" dirty="0" smtClean="0"/>
              <a:t>Context of Isa 40-55</a:t>
            </a:r>
          </a:p>
          <a:p>
            <a:pPr marL="342900" indent="-342900">
              <a:buFont typeface="Arial" pitchFamily="34" charset="0"/>
              <a:buChar char="•"/>
            </a:pPr>
            <a:r>
              <a:rPr lang="en-US" sz="2400" b="1" dirty="0" smtClean="0"/>
              <a:t>Analysis of 51 sermons in the series</a:t>
            </a:r>
          </a:p>
          <a:p>
            <a:pPr marL="342900" indent="-342900">
              <a:buFont typeface="Arial" pitchFamily="34" charset="0"/>
              <a:buChar char="•"/>
            </a:pPr>
            <a:r>
              <a:rPr lang="en-US" sz="2400" b="1" dirty="0"/>
              <a:t>Points from Isaiah</a:t>
            </a:r>
          </a:p>
          <a:p>
            <a:pPr marL="800100" lvl="1" indent="-342900">
              <a:buFont typeface="Arial" pitchFamily="34" charset="0"/>
              <a:buChar char="•"/>
            </a:pPr>
            <a:r>
              <a:rPr lang="en-US" b="1" dirty="0" smtClean="0"/>
              <a:t>General</a:t>
            </a:r>
          </a:p>
          <a:p>
            <a:pPr marL="800100" lvl="1" indent="-342900">
              <a:buFont typeface="Arial" pitchFamily="34" charset="0"/>
              <a:buChar char="•"/>
            </a:pPr>
            <a:r>
              <a:rPr lang="en-US" b="1" dirty="0" smtClean="0"/>
              <a:t>Creation</a:t>
            </a:r>
          </a:p>
          <a:p>
            <a:pPr marL="800100" lvl="1" indent="-342900">
              <a:buFont typeface="Arial" pitchFamily="34" charset="0"/>
              <a:buChar char="•"/>
            </a:pPr>
            <a:r>
              <a:rPr lang="en-US" b="1" dirty="0" smtClean="0"/>
              <a:t>Proof of God</a:t>
            </a:r>
          </a:p>
          <a:p>
            <a:pPr marL="800100" lvl="1" indent="-342900">
              <a:buFont typeface="Arial" pitchFamily="34" charset="0"/>
              <a:buChar char="•"/>
            </a:pPr>
            <a:r>
              <a:rPr lang="en-US" b="1" dirty="0" smtClean="0"/>
              <a:t>Servant</a:t>
            </a:r>
          </a:p>
          <a:p>
            <a:pPr marL="800100" lvl="1" indent="-342900">
              <a:buFont typeface="Arial" pitchFamily="34" charset="0"/>
              <a:buChar char="•"/>
            </a:pPr>
            <a:r>
              <a:rPr lang="en-US" b="1" dirty="0" smtClean="0"/>
              <a:t>Salvation</a:t>
            </a:r>
            <a:endParaRPr lang="en-US" b="1" dirty="0"/>
          </a:p>
        </p:txBody>
      </p:sp>
    </p:spTree>
    <p:extLst>
      <p:ext uri="{BB962C8B-B14F-4D97-AF65-F5344CB8AC3E}">
        <p14:creationId xmlns:p14="http://schemas.microsoft.com/office/powerpoint/2010/main" val="407069358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67200" y="1295400"/>
            <a:ext cx="4718552" cy="4343400"/>
          </a:xfrm>
        </p:spPr>
        <p:txBody>
          <a:bodyPr>
            <a:normAutofit/>
          </a:bodyPr>
          <a:lstStyle/>
          <a:p>
            <a:r>
              <a:rPr lang="en-US" sz="2200" b="1" dirty="0" smtClean="0"/>
              <a:t>Preaching—What to Preach?</a:t>
            </a:r>
            <a:br>
              <a:rPr lang="en-US" sz="2200" b="1" dirty="0" smtClean="0"/>
            </a:br>
            <a:r>
              <a:rPr lang="en-US" sz="2200" b="1" dirty="0" smtClean="0"/>
              <a:t>Sunday Comes Every Seven Days</a:t>
            </a:r>
            <a:br>
              <a:rPr lang="en-US" sz="2200" b="1" dirty="0" smtClean="0"/>
            </a:br>
            <a:r>
              <a:rPr lang="en-US" sz="4800" b="1" dirty="0" smtClean="0"/>
              <a:t/>
            </a:r>
            <a:br>
              <a:rPr lang="en-US" sz="4800" b="1" dirty="0" smtClean="0"/>
            </a:br>
            <a:r>
              <a:rPr lang="en-US" sz="5400" b="1" dirty="0" smtClean="0"/>
              <a:t>Isaiah provides guidance and substance</a:t>
            </a:r>
            <a:endParaRPr lang="en-US" sz="5400" b="1" dirty="0"/>
          </a:p>
        </p:txBody>
      </p:sp>
      <p:sp>
        <p:nvSpPr>
          <p:cNvPr id="4" name="Slide Number Placeholder 3"/>
          <p:cNvSpPr>
            <a:spLocks noGrp="1"/>
          </p:cNvSpPr>
          <p:nvPr>
            <p:ph type="sldNum" sz="quarter" idx="12"/>
          </p:nvPr>
        </p:nvSpPr>
        <p:spPr/>
        <p:txBody>
          <a:bodyPr/>
          <a:lstStyle/>
          <a:p>
            <a:fld id="{71EF0494-CA1F-4261-8C11-8EF754FDFEBA}" type="slidenum">
              <a:rPr lang="en-US" smtClean="0"/>
              <a:pPr/>
              <a:t>43</a:t>
            </a:fld>
            <a:endParaRPr lang="en-US"/>
          </a:p>
        </p:txBody>
      </p:sp>
      <p:sp>
        <p:nvSpPr>
          <p:cNvPr id="6" name="Rectangle 5"/>
          <p:cNvSpPr/>
          <p:nvPr/>
        </p:nvSpPr>
        <p:spPr>
          <a:xfrm>
            <a:off x="685800" y="5505935"/>
            <a:ext cx="2746457" cy="369332"/>
          </a:xfrm>
          <a:prstGeom prst="rect">
            <a:avLst/>
          </a:prstGeom>
        </p:spPr>
        <p:txBody>
          <a:bodyPr wrap="none">
            <a:spAutoFit/>
          </a:bodyPr>
          <a:lstStyle/>
          <a:p>
            <a:r>
              <a:rPr lang="en-US" dirty="0"/>
              <a:t>www.learnhebrewpod.com</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4407904" cy="4395201"/>
          </a:xfrm>
          <a:prstGeom prst="rect">
            <a:avLst/>
          </a:prstGeom>
        </p:spPr>
      </p:pic>
    </p:spTree>
    <p:extLst>
      <p:ext uri="{BB962C8B-B14F-4D97-AF65-F5344CB8AC3E}">
        <p14:creationId xmlns:p14="http://schemas.microsoft.com/office/powerpoint/2010/main" val="6773907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2066</TotalTime>
  <Words>4245</Words>
  <Application>Microsoft Office PowerPoint</Application>
  <PresentationFormat>On-screen Show (4:3)</PresentationFormat>
  <Paragraphs>734</Paragraphs>
  <Slides>43</Slides>
  <Notes>22</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Office Theme</vt:lpstr>
      <vt:lpstr>Preaching—What to Preach? Sunday Comes Every Seven Days  Inman 2—May 14, 2013</vt:lpstr>
      <vt:lpstr>PowerPoint Presentation</vt:lpstr>
      <vt:lpstr>Outline</vt:lpstr>
      <vt:lpstr>Outline of all Isaiah</vt:lpstr>
      <vt:lpstr>PowerPoint Presentation</vt:lpstr>
      <vt:lpstr>Similarities between Isaiah’s times and our world</vt:lpstr>
      <vt:lpstr>PowerPoint Presentation</vt:lpstr>
      <vt:lpstr>PowerPoint Presentation</vt:lpstr>
      <vt:lpstr>PowerPoint Presentation</vt:lpstr>
      <vt:lpstr>Outline</vt:lpstr>
      <vt:lpstr>Isaiah Knew His Audience</vt:lpstr>
      <vt:lpstr>Isaiah Knew His Audience</vt:lpstr>
      <vt:lpstr>Isaiah’s sermons were linked</vt:lpstr>
      <vt:lpstr>Creation in Isaiah</vt:lpstr>
      <vt:lpstr>Creation in Isaiah</vt:lpstr>
      <vt:lpstr>Creation in Isaiah</vt:lpstr>
      <vt:lpstr>Creation in Isaiah</vt:lpstr>
      <vt:lpstr>Creation in Isaiah</vt:lpstr>
      <vt:lpstr>Creation in Isaiah</vt:lpstr>
      <vt:lpstr>Creation in Isaiah</vt:lpstr>
      <vt:lpstr>PowerPoint Presentation</vt:lpstr>
      <vt:lpstr>Proof of God in Isaiah Based on History</vt:lpstr>
      <vt:lpstr>Proof of God in Isaiah</vt:lpstr>
      <vt:lpstr>Proof of God in Isaiah</vt:lpstr>
      <vt:lpstr>Proof of God in Isaiah</vt:lpstr>
      <vt:lpstr>Proof of God in Isaiah</vt:lpstr>
      <vt:lpstr>Proof of God in Isaiah</vt:lpstr>
      <vt:lpstr>Servant in Isaiah</vt:lpstr>
      <vt:lpstr>Servant in Isaiah</vt:lpstr>
      <vt:lpstr>Servant in Isaiah</vt:lpstr>
      <vt:lpstr>Servant in Isaiah</vt:lpstr>
      <vt:lpstr>Servant in Isaiah</vt:lpstr>
      <vt:lpstr>Servant in Isaiah</vt:lpstr>
      <vt:lpstr>Servant in Isaiah</vt:lpstr>
      <vt:lpstr>Servant in Isaiah</vt:lpstr>
      <vt:lpstr>Servant in Isaiah</vt:lpstr>
      <vt:lpstr>Salvation in Isaiah</vt:lpstr>
      <vt:lpstr>Salvation in Isaiah</vt:lpstr>
      <vt:lpstr>Salvation in Isaiah</vt:lpstr>
      <vt:lpstr>Salvation in Isaiah</vt:lpstr>
      <vt:lpstr>Salvation in Isaiah</vt:lpstr>
      <vt:lpstr>Outline</vt:lpstr>
      <vt:lpstr>Preaching—What to Preach? Sunday Comes Every Seven Days  Isaiah provides guidance and substance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Preaching—What to Preach? Sunday Comes Every Seven Days Inman 1</dc:title>
  <dc:creator>Harold Shank</dc:creator>
  <cp:lastModifiedBy>Harold Shank</cp:lastModifiedBy>
  <cp:revision>33</cp:revision>
  <dcterms:created xsi:type="dcterms:W3CDTF">2013-05-03T15:14:57Z</dcterms:created>
  <dcterms:modified xsi:type="dcterms:W3CDTF">2013-05-12T20:38:06Z</dcterms:modified>
</cp:coreProperties>
</file>