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15" r:id="rId2"/>
    <p:sldId id="316" r:id="rId3"/>
    <p:sldId id="317" r:id="rId4"/>
    <p:sldId id="341" r:id="rId5"/>
    <p:sldId id="318" r:id="rId6"/>
    <p:sldId id="319" r:id="rId7"/>
    <p:sldId id="323" r:id="rId8"/>
    <p:sldId id="320" r:id="rId9"/>
    <p:sldId id="321" r:id="rId10"/>
    <p:sldId id="322" r:id="rId11"/>
    <p:sldId id="258" r:id="rId12"/>
    <p:sldId id="281" r:id="rId13"/>
    <p:sldId id="282" r:id="rId14"/>
    <p:sldId id="350" r:id="rId15"/>
    <p:sldId id="310" r:id="rId16"/>
    <p:sldId id="311" r:id="rId17"/>
    <p:sldId id="260" r:id="rId18"/>
    <p:sldId id="307" r:id="rId19"/>
    <p:sldId id="261" r:id="rId20"/>
    <p:sldId id="262" r:id="rId21"/>
    <p:sldId id="348" r:id="rId22"/>
    <p:sldId id="332" r:id="rId23"/>
    <p:sldId id="313" r:id="rId24"/>
    <p:sldId id="264" r:id="rId25"/>
    <p:sldId id="314" r:id="rId26"/>
    <p:sldId id="329" r:id="rId27"/>
    <p:sldId id="330" r:id="rId28"/>
    <p:sldId id="265" r:id="rId29"/>
    <p:sldId id="333" r:id="rId30"/>
    <p:sldId id="331" r:id="rId31"/>
    <p:sldId id="263" r:id="rId32"/>
    <p:sldId id="334" r:id="rId33"/>
    <p:sldId id="335" r:id="rId34"/>
    <p:sldId id="336" r:id="rId35"/>
    <p:sldId id="337" r:id="rId36"/>
    <p:sldId id="274" r:id="rId37"/>
    <p:sldId id="338" r:id="rId38"/>
    <p:sldId id="339" r:id="rId39"/>
    <p:sldId id="278" r:id="rId40"/>
    <p:sldId id="324" r:id="rId41"/>
    <p:sldId id="340" r:id="rId42"/>
    <p:sldId id="277" r:id="rId43"/>
    <p:sldId id="347" r:id="rId44"/>
    <p:sldId id="342" r:id="rId45"/>
    <p:sldId id="344" r:id="rId46"/>
    <p:sldId id="345" r:id="rId47"/>
    <p:sldId id="346" r:id="rId48"/>
    <p:sldId id="352" r:id="rId49"/>
    <p:sldId id="35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E268"/>
    <a:srgbClr val="F5C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69808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70" d="100"/>
          <a:sy n="70" d="100"/>
        </p:scale>
        <p:origin x="-2190" y="-4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850AA-3BDF-4AC4-BD43-F179AEA031E1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23644-F2D8-42AF-88B9-D66A06B93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9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Expectation of return</a:t>
            </a:r>
          </a:p>
          <a:p>
            <a:pPr lvl="2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44:26-28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--Jerusalem and Judah will be rebuilt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46-47--The LORD carries his people to HIS city.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Zion (46:13)/Babylon (47:1)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LORD (47:4)/Bel &amp; Nebo (46:1)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Exiled Israel returns home (46:13); Exiled Babylon enters captivity (47:2-3)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Babylonian gods are carried off by their people (46:1), the LORD carries his people home (46:3-4)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Expectation of return</a:t>
            </a:r>
          </a:p>
          <a:p>
            <a:pPr lvl="2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44:26-28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--Jerusalem and Judah will be rebuilt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46-47--The LORD carries his people to HIS city.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Zion (46:13)/Babylon (47:1)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LORD (47:4)/Bel &amp; Nebo (46:1)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Exiled Israel returns home (46:13); Exiled Babylon enters captivity (47:2-3)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Babylonian gods are carried off by their people (46:1), the LORD carries his people home (46:3-4)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Expectation of return</a:t>
            </a:r>
          </a:p>
          <a:p>
            <a:pPr lvl="2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44:26-28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--Jerusalem and Judah will be rebuilt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46-47--The LORD carries his people to HIS city.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Zion (46:13)/Babylon (47:1)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LORD (47:4)/Bel &amp; Nebo (46:1)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Exiled Israel returns home (46:13); Exiled Babylon enters captivity (47:2-3)</a:t>
            </a:r>
          </a:p>
          <a:p>
            <a:pPr lvl="2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Babylonian gods are carried off by their people (46:1), the LORD carries his people home (46:3-4)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culture—could not tell difference  between G’s people and B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despair—depressed, want to give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up, looking for hope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culture—could not tell difference  between G’s people and B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despair—depressed, want to give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up, looking for hope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culture—could not tell difference  between G’s people and B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despair—depressed, want to give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up, looking for hope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culture—could not tell difference  between G’s people and B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despair—depressed, want to give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up, looking for hope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1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1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1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1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pPr lvl="1"/>
            <a:r>
              <a:rPr lang="en-US" sz="1100" u="sng" dirty="0" smtClean="0"/>
              <a:t>STRESS:</a:t>
            </a:r>
          </a:p>
          <a:p>
            <a:pPr lvl="1"/>
            <a:r>
              <a:rPr lang="en-US" sz="1100" dirty="0" smtClean="0"/>
              <a:t>1.  Role Servant had as a voice for God (49:1f; 50)</a:t>
            </a:r>
            <a:endParaRPr lang="en-US" sz="11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exiles who have 2 problems with God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power to save them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Questioned God’s interest in saving them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Written to give insight into the nature of god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is powerful enough to save (creator, over idols)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cares enough to save (redeemer, savior, fear not)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things happened to exiles (just like today)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assimilated to the culture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exhausted themselves with despair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recast their faith and found hope  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focus changes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40-47—Isaiah calls the exiles away from idols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48-55—Isaiah calls the exiles away from Babylon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analysis of the situation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Israel’s greatest enemy was their philosophical and ideological thinking, not their physical enemies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midst of despair remember what God has done in the past. </a:t>
            </a:r>
          </a:p>
          <a:p>
            <a:pPr lvl="0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Isaiah’s solution:  Word of God</a:t>
            </a:r>
          </a:p>
          <a:p>
            <a:pPr lvl="1"/>
            <a:r>
              <a:rPr lang="en-US" sz="11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40:8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1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grass withers, the flower fades; but the word of our God will stand forever.</a:t>
            </a:r>
          </a:p>
          <a:p>
            <a:pPr lvl="1"/>
            <a:r>
              <a:rPr lang="en-US" sz="11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55:11 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1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 shall my word be that goes out from my mouth; it shall not return to me empty, but it shall accomplish that which I purpose, and succeed in the thing for which I sent it.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 in God [not idols] because he is God of history and hope</a:t>
            </a:r>
          </a:p>
          <a:p>
            <a:pPr lvl="1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be afraid</a:t>
            </a:r>
          </a:p>
          <a:p>
            <a:pPr lvl="1"/>
            <a:r>
              <a:rPr lang="en-US" sz="1100" u="sng" dirty="0" smtClean="0"/>
              <a:t>STRESS:</a:t>
            </a:r>
          </a:p>
          <a:p>
            <a:pPr lvl="1"/>
            <a:r>
              <a:rPr lang="en-US" sz="1100" dirty="0" smtClean="0"/>
              <a:t>1.  Role Servant had as a voice for God (49:1f; 50)</a:t>
            </a:r>
            <a:endParaRPr lang="en-US" sz="11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23644-F2D8-42AF-88B9-D66A06B9382B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6A2B3-871F-4756-A05A-1D2669CCD9C9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DC0F-08B3-499F-9D97-47EBD04154B5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9790-D6D8-44E3-BFEB-2CBCFCC594D6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E764-31D3-47A0-9A61-D185A3978EC3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B1EF6-983A-4600-A438-60FA2D2D68F0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EB4A0-72D0-494A-B233-EBBDA09DD254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3ECC-EFF1-427E-951E-1AE7E2B55AA6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E671-5D0D-42AB-9813-AFC8404CC7AB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D9BF-F4B5-4434-8ABA-A9664CCD81EF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AF84-8646-446A-B3ED-9E003D3925BA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97296-C819-4496-8397-570324F9FF30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B4686-BF0D-4D4F-BFC0-4B1FA71FF317}" type="datetime1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F0494-CA1F-4261-8C11-8EF754FDF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864474"/>
            <a:ext cx="4947152" cy="43434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Preaching—What to Preach?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Sunday Comes Every Seven </a:t>
            </a:r>
            <a:r>
              <a:rPr lang="en-US" sz="4800" b="1" dirty="0" smtClean="0"/>
              <a:t>Days</a:t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000" b="1" dirty="0" smtClean="0"/>
              <a:t>Inman </a:t>
            </a:r>
            <a:r>
              <a:rPr lang="en-US" sz="2000" b="1" dirty="0" smtClean="0"/>
              <a:t>1—May 13, 2013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5578" y="4876800"/>
            <a:ext cx="13356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www.learnhebrewpod.com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1"/>
            <a:ext cx="3962400" cy="42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0600" y="4953000"/>
            <a:ext cx="147187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www.learnhebrewpod.com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16792"/>
            <a:ext cx="3733800" cy="40457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81033" y="1447800"/>
            <a:ext cx="4174861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Needs of church?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Concerns of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4000" b="1" dirty="0" smtClean="0"/>
              <a:t>lost?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4000" b="1" dirty="0" smtClean="0"/>
              <a:t>Youth?   Older?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4000" b="1" dirty="0" smtClean="0"/>
              <a:t>Dominant?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4000" b="1" dirty="0" smtClean="0"/>
              <a:t>Oppressed?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God’s concerns?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4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347575"/>
            <a:ext cx="6706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/>
              <a:t>What to preach?</a:t>
            </a:r>
          </a:p>
        </p:txBody>
      </p:sp>
    </p:spTree>
    <p:extLst>
      <p:ext uri="{BB962C8B-B14F-4D97-AF65-F5344CB8AC3E}">
        <p14:creationId xmlns:p14="http://schemas.microsoft.com/office/powerpoint/2010/main" val="35850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4648200"/>
            <a:ext cx="13356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www.learnhebrewpod.com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81" y="915286"/>
            <a:ext cx="3810000" cy="41283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07905" y="1316552"/>
            <a:ext cx="42026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000" b="1" i="1" dirty="0" smtClean="0"/>
              <a:t>“I could be a great preacher if Sunday didn’t come so often”</a:t>
            </a:r>
          </a:p>
          <a:p>
            <a:endParaRPr lang="en-US" sz="4000" b="1" i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Run out of ideas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Writer’s Block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9079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6324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Past ways of doing a </a:t>
            </a:r>
            <a:r>
              <a:rPr lang="en-US" b="1" dirty="0" smtClean="0"/>
              <a:t>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Covering </a:t>
            </a:r>
            <a:r>
              <a:rPr lang="en-US" b="1" dirty="0">
                <a:solidFill>
                  <a:srgbClr val="00B050"/>
                </a:solidFill>
              </a:rPr>
              <a:t>the basics</a:t>
            </a:r>
          </a:p>
          <a:p>
            <a:pPr lvl="2"/>
            <a:r>
              <a:rPr lang="en-US" b="1" dirty="0"/>
              <a:t>100 most common questions asked </a:t>
            </a:r>
          </a:p>
          <a:p>
            <a:pPr lvl="2"/>
            <a:r>
              <a:rPr lang="en-US" b="1" dirty="0"/>
              <a:t>Sermon on the mount</a:t>
            </a:r>
          </a:p>
          <a:p>
            <a:pPr lvl="2"/>
            <a:r>
              <a:rPr lang="en-US" b="1" dirty="0"/>
              <a:t>Ten Commandments</a:t>
            </a:r>
          </a:p>
          <a:p>
            <a:pPr lvl="2"/>
            <a:r>
              <a:rPr lang="en-US" b="1" dirty="0"/>
              <a:t>Fruits of the </a:t>
            </a:r>
            <a:r>
              <a:rPr lang="en-US" b="1" dirty="0" smtClean="0"/>
              <a:t>Spirit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Outside speaking to drive local series</a:t>
            </a:r>
          </a:p>
          <a:p>
            <a:pPr lvl="2"/>
            <a:r>
              <a:rPr lang="en-US" b="1" dirty="0" smtClean="0"/>
              <a:t>Asked to keynote on 1 Peter, so do series to prepare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Preparing for a major church event</a:t>
            </a:r>
          </a:p>
          <a:p>
            <a:pPr lvl="2"/>
            <a:r>
              <a:rPr lang="en-US" b="1" dirty="0" smtClean="0"/>
              <a:t>Building program</a:t>
            </a:r>
          </a:p>
          <a:p>
            <a:pPr lvl="2"/>
            <a:r>
              <a:rPr lang="en-US" b="1" dirty="0" smtClean="0"/>
              <a:t>Launch of new ministry</a:t>
            </a:r>
          </a:p>
          <a:p>
            <a:pPr lvl="2"/>
            <a:r>
              <a:rPr lang="en-US" b="1" dirty="0" smtClean="0"/>
              <a:t>Special contribution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5659"/>
            <a:ext cx="1371600" cy="1486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0" y="1366417"/>
            <a:ext cx="13356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www.learnhebrewpod.com</a:t>
            </a:r>
          </a:p>
        </p:txBody>
      </p:sp>
    </p:spTree>
    <p:extLst>
      <p:ext uri="{BB962C8B-B14F-4D97-AF65-F5344CB8AC3E}">
        <p14:creationId xmlns:p14="http://schemas.microsoft.com/office/powerpoint/2010/main" val="395825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0" y="4953000"/>
            <a:ext cx="13356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www.learnhebrewpod.com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14" y="962610"/>
            <a:ext cx="4038600" cy="4376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3400" y="457200"/>
            <a:ext cx="42026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How did Biblical preachers pick topics?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What concerns did they take up?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dirty="0" smtClean="0"/>
              <a:t>Restoration &amp; biblical preaching?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000" b="1" i="1" dirty="0" smtClean="0"/>
              <a:t>A Proposal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393930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406016" y="914400"/>
            <a:ext cx="3429000" cy="569386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1400" b="1" dirty="0" smtClean="0"/>
              <a:t>1  40:1-11  Three </a:t>
            </a:r>
            <a:r>
              <a:rPr lang="en-US" sz="1400" b="1" dirty="0"/>
              <a:t>voices</a:t>
            </a:r>
          </a:p>
          <a:p>
            <a:r>
              <a:rPr lang="en-US" sz="1400" b="1" dirty="0" smtClean="0"/>
              <a:t>2  40:12-31  Three </a:t>
            </a:r>
            <a:r>
              <a:rPr lang="en-US" sz="1400" b="1" dirty="0"/>
              <a:t>I’s about G</a:t>
            </a:r>
          </a:p>
          <a:p>
            <a:r>
              <a:rPr lang="en-US" sz="1400" b="1" dirty="0" smtClean="0"/>
              <a:t>3  41:1-5  Who </a:t>
            </a:r>
            <a:r>
              <a:rPr lang="en-US" sz="1400" b="1" dirty="0"/>
              <a:t>does these things?</a:t>
            </a:r>
          </a:p>
          <a:p>
            <a:r>
              <a:rPr lang="en-US" sz="1400" b="1" dirty="0" smtClean="0"/>
              <a:t>4  41:6-7  how </a:t>
            </a:r>
            <a:r>
              <a:rPr lang="en-US" sz="1400" b="1" dirty="0"/>
              <a:t>to make an idol</a:t>
            </a:r>
          </a:p>
          <a:p>
            <a:r>
              <a:rPr lang="en-US" sz="1400" b="1" dirty="0" smtClean="0"/>
              <a:t>5  41:8-13  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6  41:14-16 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7  41:17-20  Rivers </a:t>
            </a:r>
            <a:r>
              <a:rPr lang="en-US" sz="1400" b="1" dirty="0"/>
              <a:t>of assurance</a:t>
            </a:r>
          </a:p>
          <a:p>
            <a:r>
              <a:rPr lang="en-US" sz="1400" b="1" dirty="0" smtClean="0"/>
              <a:t>8  41:21-29  Who </a:t>
            </a:r>
            <a:r>
              <a:rPr lang="en-US" sz="1400" b="1" dirty="0"/>
              <a:t>does these things?</a:t>
            </a:r>
          </a:p>
          <a:p>
            <a:r>
              <a:rPr lang="en-US" sz="1400" b="1" dirty="0" smtClean="0"/>
              <a:t>9  42:1-4  Servant Song</a:t>
            </a:r>
            <a:endParaRPr lang="en-US" sz="1400" b="1" dirty="0"/>
          </a:p>
          <a:p>
            <a:r>
              <a:rPr lang="en-US" sz="1400" b="1" dirty="0" smtClean="0"/>
              <a:t>10  42:5-9  Servant</a:t>
            </a:r>
            <a:endParaRPr lang="en-US" sz="1400" b="1" dirty="0"/>
          </a:p>
          <a:p>
            <a:r>
              <a:rPr lang="en-US" sz="1400" b="1" dirty="0" smtClean="0"/>
              <a:t>11  42:10-13  new </a:t>
            </a:r>
            <a:r>
              <a:rPr lang="en-US" sz="1400" b="1" dirty="0"/>
              <a:t>song</a:t>
            </a:r>
          </a:p>
          <a:p>
            <a:r>
              <a:rPr lang="en-US" sz="1400" b="1" dirty="0" smtClean="0"/>
              <a:t>12  42:14-17  blind </a:t>
            </a:r>
            <a:r>
              <a:rPr lang="en-US" sz="1400" b="1" dirty="0"/>
              <a:t>Israel</a:t>
            </a:r>
          </a:p>
          <a:p>
            <a:r>
              <a:rPr lang="en-US" sz="1400" b="1" dirty="0" smtClean="0"/>
              <a:t>13  42:18-25  deaf </a:t>
            </a:r>
            <a:r>
              <a:rPr lang="en-US" sz="1400" b="1" dirty="0"/>
              <a:t>Israel</a:t>
            </a:r>
          </a:p>
          <a:p>
            <a:r>
              <a:rPr lang="en-US" sz="1400" b="1" dirty="0" smtClean="0"/>
              <a:t>14  43:1-7 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15  43:8-15  Who </a:t>
            </a:r>
            <a:r>
              <a:rPr lang="en-US" sz="1400" b="1" dirty="0"/>
              <a:t>does these things?</a:t>
            </a:r>
          </a:p>
          <a:p>
            <a:r>
              <a:rPr lang="en-US" sz="1400" b="1" dirty="0" smtClean="0"/>
              <a:t>16  43:16-21  I </a:t>
            </a:r>
            <a:r>
              <a:rPr lang="en-US" sz="1400" b="1" dirty="0"/>
              <a:t>am doing a new thing</a:t>
            </a:r>
          </a:p>
          <a:p>
            <a:r>
              <a:rPr lang="en-US" sz="1400" b="1" dirty="0" smtClean="0"/>
              <a:t>17  43:22-28  Has </a:t>
            </a:r>
            <a:r>
              <a:rPr lang="en-US" sz="1400" b="1" dirty="0"/>
              <a:t>Israel been faithful?</a:t>
            </a:r>
          </a:p>
          <a:p>
            <a:r>
              <a:rPr lang="en-US" sz="1400" b="1" dirty="0" smtClean="0"/>
              <a:t>18  44:1-5 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19  44:6-8  Who </a:t>
            </a:r>
            <a:r>
              <a:rPr lang="en-US" sz="1400" b="1" dirty="0"/>
              <a:t>does these things?</a:t>
            </a:r>
          </a:p>
          <a:p>
            <a:r>
              <a:rPr lang="en-US" sz="1400" b="1" dirty="0" smtClean="0"/>
              <a:t>20  44:9-20  how </a:t>
            </a:r>
            <a:r>
              <a:rPr lang="en-US" sz="1400" b="1" dirty="0"/>
              <a:t>to make an idol</a:t>
            </a:r>
          </a:p>
          <a:p>
            <a:r>
              <a:rPr lang="en-US" sz="1400" b="1" dirty="0" smtClean="0"/>
              <a:t>21  44:21-23 Does </a:t>
            </a:r>
            <a:r>
              <a:rPr lang="en-US" sz="1400" b="1" dirty="0"/>
              <a:t>Israel remember?</a:t>
            </a:r>
          </a:p>
          <a:p>
            <a:r>
              <a:rPr lang="en-US" sz="1400" b="1" dirty="0" smtClean="0"/>
              <a:t>22  44:24-45:7   Cyrus</a:t>
            </a:r>
            <a:endParaRPr lang="en-US" sz="1400" b="1" dirty="0"/>
          </a:p>
          <a:p>
            <a:r>
              <a:rPr lang="en-US" sz="1400" b="1" dirty="0" smtClean="0"/>
              <a:t>23  45:8  Rain </a:t>
            </a:r>
            <a:r>
              <a:rPr lang="en-US" sz="1400" b="1" dirty="0"/>
              <a:t>song</a:t>
            </a:r>
          </a:p>
          <a:p>
            <a:r>
              <a:rPr lang="en-US" sz="1400" b="1" dirty="0" smtClean="0"/>
              <a:t>24  45:9-13  Potter </a:t>
            </a:r>
            <a:r>
              <a:rPr lang="en-US" sz="1400" b="1" dirty="0"/>
              <a:t>and </a:t>
            </a:r>
            <a:r>
              <a:rPr lang="en-US" sz="1400" b="1" dirty="0" smtClean="0"/>
              <a:t>pottery</a:t>
            </a:r>
            <a:endParaRPr lang="en-US" sz="1400" b="1" dirty="0"/>
          </a:p>
          <a:p>
            <a:r>
              <a:rPr lang="en-US" sz="1400" b="1" dirty="0" smtClean="0"/>
              <a:t>25  45:14-17  God </a:t>
            </a:r>
            <a:r>
              <a:rPr lang="en-US" sz="1400" b="1" dirty="0"/>
              <a:t>with you</a:t>
            </a:r>
          </a:p>
          <a:p>
            <a:pPr marL="342900" indent="-342900">
              <a:buAutoNum type="arabicPlain" startAt="26"/>
            </a:pPr>
            <a:r>
              <a:rPr lang="en-US" sz="1400" b="1" dirty="0" smtClean="0"/>
              <a:t>45:18-19  Who </a:t>
            </a:r>
            <a:r>
              <a:rPr lang="en-US" sz="1400" b="1" dirty="0"/>
              <a:t>does these things</a:t>
            </a:r>
            <a:r>
              <a:rPr lang="en-US" sz="1400" b="1" dirty="0" smtClean="0"/>
              <a:t>?</a:t>
            </a:r>
            <a:endParaRPr lang="en-US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5202621" y="1022121"/>
            <a:ext cx="3452648" cy="547842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1400" b="1" dirty="0" smtClean="0"/>
              <a:t>27  45:20-25  Who </a:t>
            </a:r>
            <a:r>
              <a:rPr lang="en-US" sz="1400" b="1" dirty="0"/>
              <a:t>does these things?</a:t>
            </a:r>
          </a:p>
          <a:p>
            <a:r>
              <a:rPr lang="en-US" sz="1400" b="1" dirty="0" smtClean="0"/>
              <a:t>28  46:1-4  Bearing &amp; Being </a:t>
            </a:r>
            <a:r>
              <a:rPr lang="en-US" sz="1400" b="1" dirty="0"/>
              <a:t>Borne</a:t>
            </a:r>
          </a:p>
          <a:p>
            <a:r>
              <a:rPr lang="en-US" sz="1400" b="1" dirty="0" smtClean="0"/>
              <a:t>29  46:5-7  Who </a:t>
            </a:r>
            <a:r>
              <a:rPr lang="en-US" sz="1400" b="1" dirty="0"/>
              <a:t>is like me?</a:t>
            </a:r>
          </a:p>
          <a:p>
            <a:r>
              <a:rPr lang="en-US" sz="1400" b="1" dirty="0" smtClean="0"/>
              <a:t>30  46:8-13  The </a:t>
            </a:r>
            <a:r>
              <a:rPr lang="en-US" sz="1400" b="1" dirty="0"/>
              <a:t>good old days</a:t>
            </a:r>
          </a:p>
          <a:p>
            <a:r>
              <a:rPr lang="en-US" sz="1400" b="1" dirty="0" smtClean="0"/>
              <a:t>31  47:1-15  Babylon into the dirt</a:t>
            </a:r>
            <a:endParaRPr lang="en-US" sz="1400" b="1" dirty="0"/>
          </a:p>
          <a:p>
            <a:r>
              <a:rPr lang="en-US" sz="1400" b="1" dirty="0" smtClean="0"/>
              <a:t>32  48:1-11  Israel </a:t>
            </a:r>
            <a:r>
              <a:rPr lang="en-US" sz="1400" b="1" dirty="0"/>
              <a:t>is stubborn</a:t>
            </a:r>
          </a:p>
          <a:p>
            <a:r>
              <a:rPr lang="en-US" sz="1400" b="1" dirty="0" smtClean="0"/>
              <a:t>33  48:12-17  God </a:t>
            </a:r>
            <a:r>
              <a:rPr lang="en-US" sz="1400" b="1" dirty="0"/>
              <a:t>will crush Babylon</a:t>
            </a:r>
          </a:p>
          <a:p>
            <a:r>
              <a:rPr lang="en-US" sz="1400" b="1" dirty="0" smtClean="0"/>
              <a:t>34  48:18-19 What </a:t>
            </a:r>
            <a:r>
              <a:rPr lang="en-US" sz="1400" b="1" dirty="0"/>
              <a:t>might have been</a:t>
            </a:r>
          </a:p>
          <a:p>
            <a:r>
              <a:rPr lang="en-US" sz="1400" b="1" dirty="0" smtClean="0"/>
              <a:t>35  48:20-22  Go </a:t>
            </a:r>
            <a:r>
              <a:rPr lang="en-US" sz="1400" b="1" dirty="0"/>
              <a:t>Home</a:t>
            </a:r>
          </a:p>
          <a:p>
            <a:r>
              <a:rPr lang="en-US" sz="1400" b="1" dirty="0" smtClean="0"/>
              <a:t>36  49:1-6  Servant Song</a:t>
            </a:r>
            <a:endParaRPr lang="en-US" sz="1400" b="1" dirty="0"/>
          </a:p>
          <a:p>
            <a:r>
              <a:rPr lang="en-US" sz="1400" b="1" dirty="0" smtClean="0"/>
              <a:t>37  49:7-12  Go  home</a:t>
            </a:r>
            <a:endParaRPr lang="en-US" sz="1400" b="1" dirty="0"/>
          </a:p>
          <a:p>
            <a:r>
              <a:rPr lang="en-US" sz="1400" b="1" dirty="0" smtClean="0"/>
              <a:t>38  49:13-26</a:t>
            </a:r>
            <a:r>
              <a:rPr lang="en-US" sz="1400" b="1" dirty="0"/>
              <a:t> </a:t>
            </a:r>
            <a:r>
              <a:rPr lang="en-US" sz="1400" b="1" dirty="0" smtClean="0"/>
              <a:t> I </a:t>
            </a:r>
            <a:r>
              <a:rPr lang="en-US" sz="1400" b="1" dirty="0"/>
              <a:t>will not forget you</a:t>
            </a:r>
          </a:p>
          <a:p>
            <a:r>
              <a:rPr lang="en-US" sz="1400" b="1" dirty="0" smtClean="0"/>
              <a:t>39  50:1-3  Bill </a:t>
            </a:r>
            <a:r>
              <a:rPr lang="en-US" sz="1400" b="1" dirty="0"/>
              <a:t>of Divorce </a:t>
            </a:r>
          </a:p>
          <a:p>
            <a:r>
              <a:rPr lang="en-US" sz="1400" b="1" dirty="0" smtClean="0"/>
              <a:t>40  50:4-9  Servant Song</a:t>
            </a:r>
            <a:endParaRPr lang="en-US" sz="1400" b="1" dirty="0"/>
          </a:p>
          <a:p>
            <a:r>
              <a:rPr lang="en-US" sz="1400" b="1" dirty="0" smtClean="0"/>
              <a:t>41  50:10-51:8 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42  51:9-52:2 Fear </a:t>
            </a:r>
            <a:r>
              <a:rPr lang="en-US" sz="1400" b="1" dirty="0"/>
              <a:t>Not</a:t>
            </a:r>
          </a:p>
          <a:p>
            <a:r>
              <a:rPr lang="en-US" sz="1400" b="1" dirty="0" smtClean="0"/>
              <a:t>43  52:3-6  It’s </a:t>
            </a:r>
            <a:r>
              <a:rPr lang="en-US" sz="1400" b="1" dirty="0"/>
              <a:t>Not About Money</a:t>
            </a:r>
          </a:p>
          <a:p>
            <a:r>
              <a:rPr lang="en-US" sz="1400" b="1" dirty="0" smtClean="0"/>
              <a:t>44  52:7-10  God </a:t>
            </a:r>
            <a:r>
              <a:rPr lang="en-US" sz="1400" b="1" dirty="0"/>
              <a:t>is King!  </a:t>
            </a:r>
          </a:p>
          <a:p>
            <a:r>
              <a:rPr lang="en-US" sz="1400" b="1" dirty="0" smtClean="0"/>
              <a:t>45  52:11-12  Depart</a:t>
            </a:r>
            <a:r>
              <a:rPr lang="en-US" sz="1400" b="1" dirty="0"/>
              <a:t>!  </a:t>
            </a:r>
          </a:p>
          <a:p>
            <a:r>
              <a:rPr lang="en-US" sz="1400" b="1" dirty="0" smtClean="0"/>
              <a:t>46  52:13-53:12  Servant </a:t>
            </a:r>
            <a:r>
              <a:rPr lang="en-US" sz="1400" b="1" dirty="0"/>
              <a:t>Song </a:t>
            </a:r>
          </a:p>
          <a:p>
            <a:r>
              <a:rPr lang="en-US" sz="1400" b="1" dirty="0" smtClean="0"/>
              <a:t>47  54:1-10  Sing </a:t>
            </a:r>
            <a:r>
              <a:rPr lang="en-US" sz="1400" b="1" dirty="0"/>
              <a:t>Oh Barren One</a:t>
            </a:r>
          </a:p>
          <a:p>
            <a:r>
              <a:rPr lang="en-US" sz="1400" b="1" dirty="0" smtClean="0"/>
              <a:t>48  54:11-17 The </a:t>
            </a:r>
            <a:r>
              <a:rPr lang="en-US" sz="1400" b="1" dirty="0"/>
              <a:t>New </a:t>
            </a:r>
            <a:r>
              <a:rPr lang="en-US" sz="1400" b="1" dirty="0" smtClean="0"/>
              <a:t>Salvation</a:t>
            </a:r>
            <a:endParaRPr lang="en-US" sz="1400" b="1" dirty="0"/>
          </a:p>
          <a:p>
            <a:r>
              <a:rPr lang="en-US" sz="1400" b="1" dirty="0" smtClean="0"/>
              <a:t>49  55:1-5 Come </a:t>
            </a:r>
            <a:r>
              <a:rPr lang="en-US" sz="1400" b="1" dirty="0"/>
              <a:t>all that Thirst</a:t>
            </a:r>
          </a:p>
          <a:p>
            <a:r>
              <a:rPr lang="en-US" sz="1400" b="1" dirty="0" smtClean="0"/>
              <a:t>50  55:6-11 The </a:t>
            </a:r>
            <a:r>
              <a:rPr lang="en-US" sz="1400" b="1" dirty="0"/>
              <a:t>Word of God  </a:t>
            </a:r>
          </a:p>
          <a:p>
            <a:r>
              <a:rPr lang="en-US" sz="1400" b="1" dirty="0" smtClean="0"/>
              <a:t>51  55:12-13  Thank God free </a:t>
            </a:r>
            <a:r>
              <a:rPr lang="en-US" sz="1400" b="1" dirty="0"/>
              <a:t>at last 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461665" y="378346"/>
            <a:ext cx="923330" cy="602245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800" b="1" dirty="0" smtClean="0">
                <a:solidFill>
                  <a:srgbClr val="FFC000"/>
                </a:solidFill>
              </a:rPr>
              <a:t>Isa</a:t>
            </a:r>
            <a:r>
              <a:rPr lang="en-US" sz="3600" b="1" dirty="0" smtClean="0">
                <a:solidFill>
                  <a:srgbClr val="FFC000"/>
                </a:solidFill>
              </a:rPr>
              <a:t>iah’s Series of 51 sermons</a:t>
            </a:r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06016" y="457200"/>
            <a:ext cx="711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Proposal:  Study the sermon series in Isa 40-55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1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Glance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799" cy="45259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51 pericopes, 51 Sundays, 1 week vacation</a:t>
            </a:r>
          </a:p>
          <a:p>
            <a:r>
              <a:rPr lang="en-US" b="1" dirty="0" smtClean="0"/>
              <a:t>Long Series</a:t>
            </a:r>
          </a:p>
          <a:p>
            <a:r>
              <a:rPr lang="en-US" b="1" dirty="0" smtClean="0"/>
              <a:t>Never announced series</a:t>
            </a:r>
          </a:p>
          <a:p>
            <a:r>
              <a:rPr lang="en-US" b="1" dirty="0" smtClean="0"/>
              <a:t>Much repetition</a:t>
            </a:r>
          </a:p>
          <a:p>
            <a:r>
              <a:rPr lang="en-US" b="1" dirty="0" smtClean="0"/>
              <a:t>Development of themes</a:t>
            </a:r>
          </a:p>
          <a:p>
            <a:r>
              <a:rPr lang="en-US" b="1" dirty="0" smtClean="0"/>
              <a:t>Addresses contemporary issues</a:t>
            </a:r>
          </a:p>
          <a:p>
            <a:r>
              <a:rPr lang="en-US" b="1" dirty="0" smtClean="0"/>
              <a:t>Parallels between his world &amp; ours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2207" t="27877" r="18593" b="17793"/>
          <a:stretch/>
        </p:blipFill>
        <p:spPr bwMode="auto">
          <a:xfrm>
            <a:off x="4571999" y="1371600"/>
            <a:ext cx="4114801" cy="487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22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64065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1" y="16764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Isaiah as a whole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World of Isa 40-55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Analysis of 51 sermons in the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Points from Isaiah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4712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8449" y="356182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Limits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3962400" y="1071962"/>
            <a:ext cx="44957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/>
              <a:t>Not suggesting necessarily that one preach Isaiah’s sermons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/>
              <a:t>Not suggesting Isaiah must be the text of a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/>
              <a:t>Suggesting that we see how an inspired preacher approached a series</a:t>
            </a:r>
          </a:p>
        </p:txBody>
      </p:sp>
    </p:spTree>
    <p:extLst>
      <p:ext uri="{BB962C8B-B14F-4D97-AF65-F5344CB8AC3E}">
        <p14:creationId xmlns:p14="http://schemas.microsoft.com/office/powerpoint/2010/main" val="24738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64065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1" y="1676400"/>
            <a:ext cx="3810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5400" b="1" dirty="0" smtClean="0"/>
              <a:t>Isaiah as a whole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Context of Isa 40-55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Analysis of 51 sermons in the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Points from Isaiah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120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702292"/>
            <a:ext cx="63246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Outline of all Isaiah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3044"/>
            <a:ext cx="8686800" cy="426720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1-12 	Oppression/judgment/hope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13-23 	Oracles against the nations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24-27 	World apocalyptic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28-33 	Woes (6)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34-35 	Herem/Homecoming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36-39 	Hezekiah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40-55 	God of hope &amp; history sends a servant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56-66 	God high &amp; holy sends a preacher</a:t>
            </a:r>
          </a:p>
          <a:p>
            <a:pPr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1300" y="152401"/>
            <a:ext cx="17841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6111" y="3581400"/>
            <a:ext cx="8229600" cy="2819400"/>
          </a:xfrm>
        </p:spPr>
        <p:txBody>
          <a:bodyPr>
            <a:normAutofit lnSpcReduction="10000"/>
          </a:bodyPr>
          <a:lstStyle/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1-39—8th </a:t>
            </a:r>
            <a:r>
              <a:rPr lang="en-US" b="1" dirty="0">
                <a:solidFill>
                  <a:schemeClr val="tx1"/>
                </a:solidFill>
              </a:rPr>
              <a:t>century B.C. </a:t>
            </a:r>
            <a:r>
              <a:rPr lang="en-US" b="1" dirty="0" smtClean="0">
                <a:solidFill>
                  <a:schemeClr val="tx1"/>
                </a:solidFill>
              </a:rPr>
              <a:t>Jerusalem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40-55—6th </a:t>
            </a:r>
            <a:r>
              <a:rPr lang="en-US" b="1" dirty="0">
                <a:solidFill>
                  <a:schemeClr val="tx1"/>
                </a:solidFill>
              </a:rPr>
              <a:t>century B.C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People </a:t>
            </a:r>
            <a:r>
              <a:rPr lang="en-US" b="1" dirty="0">
                <a:solidFill>
                  <a:schemeClr val="tx1"/>
                </a:solidFill>
              </a:rPr>
              <a:t>from </a:t>
            </a:r>
            <a:r>
              <a:rPr lang="en-US" b="1" dirty="0" smtClean="0">
                <a:solidFill>
                  <a:schemeClr val="tx1"/>
                </a:solidFill>
              </a:rPr>
              <a:t>Jerusalem </a:t>
            </a:r>
            <a:r>
              <a:rPr lang="en-US" b="1" dirty="0">
                <a:solidFill>
                  <a:schemeClr val="tx1"/>
                </a:solidFill>
              </a:rPr>
              <a:t>in Babylonian </a:t>
            </a:r>
            <a:r>
              <a:rPr lang="en-US" b="1" dirty="0" smtClean="0">
                <a:solidFill>
                  <a:schemeClr val="tx1"/>
                </a:solidFill>
              </a:rPr>
              <a:t>Captivity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Controversy over divisions of text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56-66—5th </a:t>
            </a:r>
            <a:r>
              <a:rPr lang="en-US" b="1" dirty="0">
                <a:solidFill>
                  <a:schemeClr val="tx1"/>
                </a:solidFill>
              </a:rPr>
              <a:t>century B.C. </a:t>
            </a:r>
            <a:endParaRPr lang="en-US" b="1" dirty="0" smtClean="0">
              <a:solidFill>
                <a:schemeClr val="tx1"/>
              </a:solidFill>
            </a:endParaRP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post-exilic 	Jerusalem</a:t>
            </a:r>
            <a:endParaRPr lang="en-US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4284" y="152401"/>
            <a:ext cx="1601115" cy="2666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5384" y="424071"/>
            <a:ext cx="601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b="1" dirty="0">
                <a:solidFill>
                  <a:schemeClr val="accent6">
                    <a:lumMod val="75000"/>
                  </a:schemeClr>
                </a:solidFill>
              </a:rPr>
              <a:t>Isaiah writes </a:t>
            </a:r>
          </a:p>
          <a:p>
            <a:pPr lvl="0"/>
            <a:r>
              <a:rPr lang="en-US" sz="6000" b="1" dirty="0">
                <a:solidFill>
                  <a:schemeClr val="accent6">
                    <a:lumMod val="75000"/>
                  </a:schemeClr>
                </a:solidFill>
              </a:rPr>
              <a:t>to three  different audiences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33400"/>
            <a:ext cx="6324600" cy="16764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Foundational Teachings in Isaiah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7924800" cy="4267200"/>
          </a:xfrm>
        </p:spPr>
        <p:txBody>
          <a:bodyPr>
            <a:normAutofit/>
          </a:bodyPr>
          <a:lstStyle/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Messiah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Nature of God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Service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Nature of Justice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Word of God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New heavens and the new earth</a:t>
            </a:r>
          </a:p>
          <a:p>
            <a:pPr algn="l"/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1300" y="152401"/>
            <a:ext cx="17841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29755"/>
            <a:ext cx="7772400" cy="761999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Familiar Texts in Isa 40-55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9828" y="5906473"/>
            <a:ext cx="8106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along side the suffering servant passage.</a:t>
            </a:r>
          </a:p>
          <a:p>
            <a:endParaRPr lang="en-US" b="1" dirty="0"/>
          </a:p>
        </p:txBody>
      </p:sp>
      <p:pic>
        <p:nvPicPr>
          <p:cNvPr id="7" name="Picture 6" descr="isaiah53-4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15402"/>
            <a:ext cx="3900477" cy="447579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371601"/>
            <a:ext cx="2667000" cy="44424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7901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IsaiahWings40_31-777-0306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833" y="0"/>
            <a:ext cx="886633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ear n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520244"/>
            <a:ext cx="5266387" cy="46897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93761" y="304800"/>
            <a:ext cx="11128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800" dirty="0" smtClean="0"/>
              <a:t>i27.photobucket.com</a:t>
            </a:r>
            <a:endParaRPr lang="en-US" sz="8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7200" y="412736"/>
            <a:ext cx="2971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41:10  fear not, for I am with you, be not dismayed, for I am your God; I will strengthen you, I will help you, I will uphold you with my victorious right hand. 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0" y="6629400"/>
            <a:ext cx="2971800" cy="4572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800" dirty="0" smtClean="0">
                <a:solidFill>
                  <a:schemeClr val="tx1"/>
                </a:solidFill>
              </a:rPr>
              <a:t>library.thinkquest.org</a:t>
            </a:r>
            <a:r>
              <a:rPr lang="en-US" sz="800" dirty="0">
                <a:solidFill>
                  <a:schemeClr val="tx1"/>
                </a:solidFill>
              </a:rPr>
              <a:t>/.../other/light.jpg</a:t>
            </a:r>
          </a:p>
        </p:txBody>
      </p:sp>
      <p:pic>
        <p:nvPicPr>
          <p:cNvPr id="4" name="Picture 3" descr="light to the natio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0971" y="2286000"/>
            <a:ext cx="6781800" cy="4215713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3000" y="531674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49:6  I will give you as a light to the nations, that my salvation may reach to the end of the earth.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ther-Child_face_to_f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367844"/>
            <a:ext cx="5291815" cy="4478305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86600" y="152400"/>
            <a:ext cx="15632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http://thecoolsun.blogspot.com</a:t>
            </a:r>
            <a:endParaRPr 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" y="457200"/>
            <a:ext cx="3200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49:15 "Can a woman forget her sucking child, that she should have no compassion on the son of her womb? Even these may forget, yet I will not forget you.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aih 53 with shee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533400"/>
            <a:ext cx="7467600" cy="582550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_captivity_of_judah_babylon_sh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04800"/>
            <a:ext cx="8824914" cy="5735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0" y="6248400"/>
            <a:ext cx="307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http://www.bible-history.com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64065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1" y="16764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Isaiah as a whole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4800" b="1" dirty="0" smtClean="0"/>
              <a:t>World of Isa 40-55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Analysis of 51 sermons in the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Points from Isaiah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090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Similarities between </a:t>
            </a:r>
            <a:r>
              <a:rPr lang="en-US" sz="5400" b="1" dirty="0" smtClean="0">
                <a:solidFill>
                  <a:srgbClr val="0070C0"/>
                </a:solidFill>
              </a:rPr>
              <a:t>Isaiah’s times </a:t>
            </a:r>
            <a:r>
              <a:rPr lang="en-US" sz="5400" b="1" dirty="0" smtClean="0">
                <a:solidFill>
                  <a:srgbClr val="C00000"/>
                </a:solidFill>
              </a:rPr>
              <a:t>and our world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" y="5874327"/>
            <a:ext cx="12218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www.goworldtravel.com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19400"/>
            <a:ext cx="4831124" cy="304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791200" y="5486400"/>
            <a:ext cx="10743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www.guardian.co.uk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90800"/>
            <a:ext cx="48260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5257800" cy="14478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People in exile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81000" y="1806092"/>
            <a:ext cx="9339201" cy="5329250"/>
          </a:xfrm>
        </p:spPr>
        <p:txBody>
          <a:bodyPr>
            <a:normAutofit/>
          </a:bodyPr>
          <a:lstStyle/>
          <a:p>
            <a:pPr lvl="2" algn="l"/>
            <a:r>
              <a:rPr lang="en-US" sz="4000" b="1" dirty="0" smtClean="0">
                <a:solidFill>
                  <a:srgbClr val="0070C0"/>
                </a:solidFill>
              </a:rPr>
              <a:t>41:8-9  </a:t>
            </a:r>
            <a:r>
              <a:rPr lang="en-US" sz="4000" b="1" dirty="0">
                <a:solidFill>
                  <a:srgbClr val="0070C0"/>
                </a:solidFill>
              </a:rPr>
              <a:t>But you, Israel, my servant, Jacob, whom I have chosen, the offspring of Abraham, my friend;  </a:t>
            </a:r>
            <a:r>
              <a:rPr lang="en-US" sz="4000" b="1" baseline="30000" dirty="0">
                <a:solidFill>
                  <a:srgbClr val="0070C0"/>
                </a:solidFill>
              </a:rPr>
              <a:t>9</a:t>
            </a:r>
            <a:r>
              <a:rPr lang="en-US" sz="4000" b="1" dirty="0">
                <a:solidFill>
                  <a:srgbClr val="0070C0"/>
                </a:solidFill>
              </a:rPr>
              <a:t> you whom I took from the ends of the earth, and </a:t>
            </a:r>
            <a:r>
              <a:rPr lang="en-US" sz="4000" b="1" u="sng" dirty="0">
                <a:solidFill>
                  <a:srgbClr val="0070C0"/>
                </a:solidFill>
              </a:rPr>
              <a:t>called from its farthest corners</a:t>
            </a:r>
            <a:r>
              <a:rPr lang="en-US" sz="4000" b="1" dirty="0">
                <a:solidFill>
                  <a:srgbClr val="0070C0"/>
                </a:solidFill>
              </a:rPr>
              <a:t>, saying to you, "You are my servant, I have chosen you and not cast you </a:t>
            </a:r>
            <a:r>
              <a:rPr lang="en-US" sz="4000" b="1" dirty="0" smtClean="0">
                <a:solidFill>
                  <a:srgbClr val="0070C0"/>
                </a:solidFill>
              </a:rPr>
              <a:t>off…"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 rot="5400000">
            <a:off x="7813589" y="1148850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mila-loveology.blogspot.com</a:t>
            </a:r>
            <a:r>
              <a:rPr lang="en-US" dirty="0"/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201085"/>
            <a:ext cx="2333038" cy="17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6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57200" y="2084508"/>
            <a:ext cx="9220200" cy="4567250"/>
          </a:xfrm>
        </p:spPr>
        <p:txBody>
          <a:bodyPr>
            <a:noAutofit/>
          </a:bodyPr>
          <a:lstStyle/>
          <a:p>
            <a:pPr lvl="2" algn="l"/>
            <a:r>
              <a:rPr lang="en-US" sz="3200" b="1" dirty="0" smtClean="0">
                <a:solidFill>
                  <a:srgbClr val="0070C0"/>
                </a:solidFill>
              </a:rPr>
              <a:t>49:21-22 </a:t>
            </a:r>
            <a:r>
              <a:rPr lang="en-US" sz="3200" b="1" dirty="0">
                <a:solidFill>
                  <a:srgbClr val="0070C0"/>
                </a:solidFill>
              </a:rPr>
              <a:t>Then you will say in your heart, "Who has borne me these? I was bereaved and barren, </a:t>
            </a:r>
            <a:r>
              <a:rPr lang="en-US" sz="3200" b="1" u="sng" dirty="0">
                <a:solidFill>
                  <a:srgbClr val="0070C0"/>
                </a:solidFill>
              </a:rPr>
              <a:t>exiled</a:t>
            </a:r>
            <a:r>
              <a:rPr lang="en-US" sz="3200" b="1" dirty="0">
                <a:solidFill>
                  <a:srgbClr val="0070C0"/>
                </a:solidFill>
              </a:rPr>
              <a:t> and put away-- so who has reared these? I was left all alone-- where then have these come from?"  </a:t>
            </a:r>
            <a:r>
              <a:rPr lang="en-US" sz="3200" b="1" baseline="30000" dirty="0">
                <a:solidFill>
                  <a:srgbClr val="0070C0"/>
                </a:solidFill>
              </a:rPr>
              <a:t>22</a:t>
            </a:r>
            <a:r>
              <a:rPr lang="en-US" sz="3200" b="1" dirty="0">
                <a:solidFill>
                  <a:srgbClr val="0070C0"/>
                </a:solidFill>
              </a:rPr>
              <a:t> Thus says the Lord GOD: I will soon lift up my hand to the nations, and raise my signal to the peoples; and </a:t>
            </a:r>
            <a:r>
              <a:rPr lang="en-US" sz="3200" b="1" u="sng" dirty="0">
                <a:solidFill>
                  <a:srgbClr val="0070C0"/>
                </a:solidFill>
              </a:rPr>
              <a:t>they shall bring your sons </a:t>
            </a:r>
            <a:r>
              <a:rPr lang="en-US" sz="3200" b="1" dirty="0">
                <a:solidFill>
                  <a:srgbClr val="0070C0"/>
                </a:solidFill>
              </a:rPr>
              <a:t>in their bosom, and your daughters shall be carried on their shoulders.</a:t>
            </a:r>
          </a:p>
          <a:p>
            <a:pPr algn="l">
              <a:buFont typeface="Arial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381000"/>
            <a:ext cx="52578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solidFill>
                  <a:srgbClr val="0070C0"/>
                </a:solidFill>
              </a:rPr>
              <a:t>People in exile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1725084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mila-loveology.blogspot.com</a:t>
            </a:r>
            <a:r>
              <a:rPr lang="en-US" dirty="0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201085"/>
            <a:ext cx="2333038" cy="1713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63403" y="1600200"/>
            <a:ext cx="9296400" cy="4643450"/>
          </a:xfrm>
        </p:spPr>
        <p:txBody>
          <a:bodyPr>
            <a:normAutofit/>
          </a:bodyPr>
          <a:lstStyle/>
          <a:p>
            <a:pPr lvl="2" algn="l"/>
            <a:r>
              <a:rPr lang="en-US" b="1" dirty="0" smtClean="0">
                <a:solidFill>
                  <a:srgbClr val="0070C0"/>
                </a:solidFill>
              </a:rPr>
              <a:t>41:8-9  </a:t>
            </a:r>
            <a:r>
              <a:rPr lang="en-US" b="1" u="sng" dirty="0" smtClean="0">
                <a:solidFill>
                  <a:srgbClr val="0070C0"/>
                </a:solidFill>
              </a:rPr>
              <a:t>called </a:t>
            </a:r>
            <a:r>
              <a:rPr lang="en-US" b="1" u="sng" dirty="0">
                <a:solidFill>
                  <a:srgbClr val="0070C0"/>
                </a:solidFill>
              </a:rPr>
              <a:t>from its farthest </a:t>
            </a:r>
            <a:r>
              <a:rPr lang="en-US" b="1" u="sng" dirty="0" smtClean="0">
                <a:solidFill>
                  <a:srgbClr val="0070C0"/>
                </a:solidFill>
              </a:rPr>
              <a:t>corners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</a:p>
          <a:p>
            <a:pPr lvl="2" algn="l"/>
            <a:r>
              <a:rPr lang="en-US" b="1" dirty="0" smtClean="0">
                <a:solidFill>
                  <a:srgbClr val="0070C0"/>
                </a:solidFill>
              </a:rPr>
              <a:t>49:21-22 I </a:t>
            </a:r>
            <a:r>
              <a:rPr lang="en-US" b="1" dirty="0">
                <a:solidFill>
                  <a:srgbClr val="0070C0"/>
                </a:solidFill>
              </a:rPr>
              <a:t>was bereaved </a:t>
            </a:r>
            <a:r>
              <a:rPr lang="en-US" b="1" dirty="0" smtClean="0">
                <a:solidFill>
                  <a:srgbClr val="0070C0"/>
                </a:solidFill>
              </a:rPr>
              <a:t>&amp; barren</a:t>
            </a:r>
            <a:r>
              <a:rPr lang="en-US" b="1" dirty="0">
                <a:solidFill>
                  <a:srgbClr val="0070C0"/>
                </a:solidFill>
              </a:rPr>
              <a:t>, </a:t>
            </a:r>
            <a:r>
              <a:rPr lang="en-US" b="1" u="sng" dirty="0" smtClean="0">
                <a:solidFill>
                  <a:srgbClr val="0070C0"/>
                </a:solidFill>
              </a:rPr>
              <a:t>exiled</a:t>
            </a:r>
          </a:p>
          <a:p>
            <a:pPr lvl="2" algn="l"/>
            <a:endParaRPr lang="en-US" b="1" dirty="0">
              <a:solidFill>
                <a:schemeClr val="tx1"/>
              </a:solidFill>
            </a:endParaRP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6600" b="1" dirty="0" smtClean="0">
                <a:solidFill>
                  <a:srgbClr val="C00000"/>
                </a:solidFill>
              </a:rPr>
              <a:t>Contemporary world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C00000"/>
                </a:solidFill>
              </a:rPr>
              <a:t>Homeless, it doesn’t feel like home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C00000"/>
                </a:solidFill>
              </a:rPr>
              <a:t>Loss of national identity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C00000"/>
                </a:solidFill>
              </a:rPr>
              <a:t>Things are not the way they used to be</a:t>
            </a:r>
          </a:p>
          <a:p>
            <a:pPr marL="1257300" lvl="2" indent="-342900" algn="l">
              <a:buFont typeface="Arial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381000"/>
            <a:ext cx="52578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solidFill>
                  <a:srgbClr val="0070C0"/>
                </a:solidFill>
              </a:rPr>
              <a:t>People in exile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15232" y="2667000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mila-loveology.blogspot.com</a:t>
            </a:r>
            <a:r>
              <a:rPr lang="en-US" dirty="0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1085"/>
            <a:ext cx="2942767" cy="254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3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People Afraid</a:t>
            </a:r>
            <a:endParaRPr lang="en-US" sz="72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181100"/>
            <a:ext cx="6553200" cy="4800600"/>
          </a:xfrm>
        </p:spPr>
        <p:txBody>
          <a:bodyPr>
            <a:normAutofit/>
          </a:bodyPr>
          <a:lstStyle/>
          <a:p>
            <a:pPr lvl="2" algn="l"/>
            <a:endParaRPr lang="en-US" b="1" dirty="0">
              <a:solidFill>
                <a:schemeClr val="tx1"/>
              </a:solidFill>
            </a:endParaRPr>
          </a:p>
          <a:p>
            <a:pPr lvl="3" algn="l"/>
            <a:r>
              <a:rPr lang="en-US" sz="3600" b="1" dirty="0" smtClean="0">
                <a:solidFill>
                  <a:srgbClr val="0070C0"/>
                </a:solidFill>
              </a:rPr>
              <a:t>51:12—who are you that you are afraid of man who dies </a:t>
            </a:r>
          </a:p>
          <a:p>
            <a:pPr lvl="3" algn="l"/>
            <a:r>
              <a:rPr lang="en-US" sz="3600" b="1" dirty="0" smtClean="0">
                <a:solidFill>
                  <a:srgbClr val="0070C0"/>
                </a:solidFill>
              </a:rPr>
              <a:t>54:11—O </a:t>
            </a:r>
            <a:r>
              <a:rPr lang="en-US" sz="3600" b="1" dirty="0">
                <a:solidFill>
                  <a:srgbClr val="0070C0"/>
                </a:solidFill>
              </a:rPr>
              <a:t>afflicted one, storm-tossed &amp; not comforted</a:t>
            </a:r>
            <a:r>
              <a:rPr lang="en-US" sz="3600" b="1" dirty="0" smtClean="0">
                <a:solidFill>
                  <a:srgbClr val="0070C0"/>
                </a:solidFill>
              </a:rPr>
              <a:t>...</a:t>
            </a:r>
            <a:r>
              <a:rPr lang="en-US" b="1" dirty="0">
                <a:solidFill>
                  <a:srgbClr val="0070C0"/>
                </a:solidFill>
              </a:rPr>
              <a:t> </a:t>
            </a: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199" y="1905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019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4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371600"/>
            <a:ext cx="7162800" cy="4610099"/>
          </a:xfrm>
        </p:spPr>
        <p:txBody>
          <a:bodyPr>
            <a:normAutofit lnSpcReduction="10000"/>
          </a:bodyPr>
          <a:lstStyle/>
          <a:p>
            <a:pPr lvl="2" algn="l"/>
            <a:endParaRPr lang="en-US" b="1" dirty="0">
              <a:solidFill>
                <a:schemeClr val="tx1"/>
              </a:solidFill>
            </a:endParaRPr>
          </a:p>
          <a:p>
            <a:pPr lvl="3" algn="l"/>
            <a:r>
              <a:rPr lang="en-US" sz="2200" b="1" dirty="0" smtClean="0">
                <a:solidFill>
                  <a:srgbClr val="0070C0"/>
                </a:solidFill>
              </a:rPr>
              <a:t>51:12—afraid of man</a:t>
            </a:r>
          </a:p>
          <a:p>
            <a:pPr lvl="3" algn="l"/>
            <a:r>
              <a:rPr lang="en-US" sz="2200" b="1" dirty="0" smtClean="0">
                <a:solidFill>
                  <a:srgbClr val="0070C0"/>
                </a:solidFill>
              </a:rPr>
              <a:t>54:11-</a:t>
            </a:r>
            <a:r>
              <a:rPr lang="en-US" sz="2200" b="1" dirty="0">
                <a:solidFill>
                  <a:srgbClr val="0070C0"/>
                </a:solidFill>
              </a:rPr>
              <a:t>-O afflicted one, storm-tossed &amp; not comforted</a:t>
            </a:r>
            <a:r>
              <a:rPr lang="en-US" sz="2200" b="1" dirty="0" smtClean="0">
                <a:solidFill>
                  <a:srgbClr val="0070C0"/>
                </a:solidFill>
              </a:rPr>
              <a:t>...</a:t>
            </a:r>
          </a:p>
          <a:p>
            <a:pPr lvl="3" algn="l"/>
            <a:endParaRPr lang="en-US" sz="1800" b="1" dirty="0">
              <a:solidFill>
                <a:srgbClr val="0070C0"/>
              </a:solidFill>
            </a:endParaRPr>
          </a:p>
          <a:p>
            <a:pPr lvl="3" algn="l"/>
            <a:r>
              <a:rPr lang="en-US" sz="1800" b="1" dirty="0">
                <a:solidFill>
                  <a:schemeClr val="tx1"/>
                </a:solidFill>
              </a:rPr>
              <a:t> </a:t>
            </a:r>
            <a:r>
              <a:rPr lang="en-US" sz="4800" b="1" dirty="0" smtClean="0">
                <a:solidFill>
                  <a:srgbClr val="C00000"/>
                </a:solidFill>
              </a:rPr>
              <a:t>Contemporary World</a:t>
            </a:r>
          </a:p>
          <a:p>
            <a:pPr marL="2114550" lvl="4" indent="-285750" algn="l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C00000"/>
                </a:solidFill>
              </a:rPr>
              <a:t>Rapid cultural change prompts fear</a:t>
            </a:r>
          </a:p>
          <a:p>
            <a:pPr marL="2114550" lvl="4" indent="-285750" algn="l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C00000"/>
                </a:solidFill>
              </a:rPr>
              <a:t>Violence, uncertainty make people afraid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828800"/>
            <a:ext cx="2305504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9699" y="53340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457201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smtClean="0">
                <a:solidFill>
                  <a:srgbClr val="0070C0"/>
                </a:solidFill>
              </a:rPr>
              <a:t>People Afraid</a:t>
            </a:r>
            <a:endParaRPr lang="en-US" sz="7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3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People Questioned God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878" y="990600"/>
            <a:ext cx="6876370" cy="4038600"/>
          </a:xfrm>
        </p:spPr>
        <p:txBody>
          <a:bodyPr>
            <a:normAutofit fontScale="92500" lnSpcReduction="10000"/>
          </a:bodyPr>
          <a:lstStyle/>
          <a:p>
            <a:pPr lvl="3" algn="l"/>
            <a:endParaRPr lang="en-US" b="1" dirty="0">
              <a:solidFill>
                <a:schemeClr val="tx1"/>
              </a:solidFill>
            </a:endParaRPr>
          </a:p>
          <a:p>
            <a:pPr marL="1714500" lvl="3" indent="-342900"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40:18—To </a:t>
            </a:r>
            <a:r>
              <a:rPr lang="en-US" sz="2800" b="1" dirty="0">
                <a:solidFill>
                  <a:srgbClr val="0070C0"/>
                </a:solidFill>
              </a:rPr>
              <a:t>whom then will you liken God, or what likeness compare with him?  19 The idol! a workman casts it, and a goldsmith overlays it with gold, and casts for it silver chains.   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40:27—Why </a:t>
            </a:r>
            <a:r>
              <a:rPr lang="en-US" sz="2800" b="1" dirty="0">
                <a:solidFill>
                  <a:srgbClr val="0070C0"/>
                </a:solidFill>
              </a:rPr>
              <a:t>do you say, O Jacob, &amp; speak O Israel, 'My Way is hid from </a:t>
            </a:r>
            <a:r>
              <a:rPr lang="en-US" sz="2800" b="1" dirty="0" smtClean="0">
                <a:solidFill>
                  <a:srgbClr val="0070C0"/>
                </a:solidFill>
              </a:rPr>
              <a:t>the </a:t>
            </a:r>
            <a:r>
              <a:rPr lang="en-US" sz="2800" b="1" dirty="0">
                <a:solidFill>
                  <a:srgbClr val="0070C0"/>
                </a:solidFill>
              </a:rPr>
              <a:t>LORD, &amp; my right is disregarded by my God</a:t>
            </a:r>
            <a:r>
              <a:rPr lang="en-US" sz="2800" b="1" dirty="0" smtClean="0">
                <a:solidFill>
                  <a:srgbClr val="0070C0"/>
                </a:solidFill>
              </a:rPr>
              <a:t>?‘</a:t>
            </a:r>
            <a:endParaRPr lang="en-US" sz="2800" b="1" dirty="0" smtClean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4751" y="4504898"/>
            <a:ext cx="14718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darrellcreswell.wordpress.com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0" y="1600200"/>
            <a:ext cx="2732649" cy="2895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5119848"/>
            <a:ext cx="8763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600" b="1" dirty="0" smtClean="0">
                <a:solidFill>
                  <a:srgbClr val="0070C0"/>
                </a:solidFill>
              </a:rPr>
              <a:t>46:12—hearken </a:t>
            </a:r>
            <a:r>
              <a:rPr lang="en-US" sz="2600" b="1" dirty="0">
                <a:solidFill>
                  <a:srgbClr val="0070C0"/>
                </a:solidFill>
              </a:rPr>
              <a:t>to me, you stubborn [MT: stubborn; LXX: discouraged] of heart, you who are far from deliverance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People Questioned God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8347" y="1219200"/>
            <a:ext cx="6876370" cy="5486400"/>
          </a:xfrm>
        </p:spPr>
        <p:txBody>
          <a:bodyPr>
            <a:normAutofit/>
          </a:bodyPr>
          <a:lstStyle/>
          <a:p>
            <a:pPr lvl="3" algn="l"/>
            <a:endParaRPr lang="en-US" b="1" dirty="0">
              <a:solidFill>
                <a:schemeClr val="tx1"/>
              </a:solidFill>
            </a:endParaRPr>
          </a:p>
          <a:p>
            <a:pPr lvl="3" algn="l"/>
            <a:r>
              <a:rPr lang="en-US" sz="3600" b="1" dirty="0" smtClean="0">
                <a:solidFill>
                  <a:srgbClr val="0070C0"/>
                </a:solidFill>
              </a:rPr>
              <a:t>45:9—Isaiah pictures </a:t>
            </a:r>
            <a:r>
              <a:rPr lang="en-US" sz="3600" b="1" dirty="0">
                <a:solidFill>
                  <a:srgbClr val="0070C0"/>
                </a:solidFill>
              </a:rPr>
              <a:t>people as clay pot arguing with its maker.  The people were rebuking God!</a:t>
            </a:r>
          </a:p>
          <a:p>
            <a:pPr lvl="3" algn="l"/>
            <a:r>
              <a:rPr lang="en-US" sz="3600" b="1" dirty="0" smtClean="0">
                <a:solidFill>
                  <a:srgbClr val="0070C0"/>
                </a:solidFill>
              </a:rPr>
              <a:t>49:14—But </a:t>
            </a:r>
            <a:r>
              <a:rPr lang="en-US" sz="3600" b="1" dirty="0">
                <a:solidFill>
                  <a:srgbClr val="0070C0"/>
                </a:solidFill>
              </a:rPr>
              <a:t>Zion said, 'The LORD has forsaken me, my Lord has forgotten me.'</a:t>
            </a:r>
          </a:p>
          <a:p>
            <a:pPr marL="1714500" lvl="3" indent="-342900"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5446" y="4759880"/>
            <a:ext cx="14718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darrellcreswell.wordpress.com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273264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</a:rPr>
              <a:t>People Questioned God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838200"/>
            <a:ext cx="6705600" cy="5638800"/>
          </a:xfrm>
        </p:spPr>
        <p:txBody>
          <a:bodyPr>
            <a:normAutofit/>
          </a:bodyPr>
          <a:lstStyle/>
          <a:p>
            <a:pPr lvl="3" algn="l"/>
            <a:endParaRPr lang="en-US" b="1" dirty="0">
              <a:solidFill>
                <a:schemeClr val="tx1"/>
              </a:solidFill>
            </a:endParaRPr>
          </a:p>
          <a:p>
            <a:pPr marL="1714500" lvl="3" indent="-342900" algn="l"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70C0"/>
                </a:solidFill>
              </a:rPr>
              <a:t>40:27—My </a:t>
            </a:r>
            <a:r>
              <a:rPr lang="en-US" sz="1800" b="1" dirty="0">
                <a:solidFill>
                  <a:srgbClr val="0070C0"/>
                </a:solidFill>
              </a:rPr>
              <a:t>Way is hid from </a:t>
            </a:r>
            <a:r>
              <a:rPr lang="en-US" sz="1800" b="1" dirty="0" smtClean="0">
                <a:solidFill>
                  <a:srgbClr val="0070C0"/>
                </a:solidFill>
              </a:rPr>
              <a:t>the </a:t>
            </a:r>
            <a:r>
              <a:rPr lang="en-US" sz="1800" b="1" dirty="0">
                <a:solidFill>
                  <a:srgbClr val="0070C0"/>
                </a:solidFill>
              </a:rPr>
              <a:t>LORD, &amp; my right is disregarded by my God</a:t>
            </a:r>
            <a:r>
              <a:rPr lang="en-US" sz="1800" b="1" dirty="0" smtClean="0">
                <a:solidFill>
                  <a:srgbClr val="0070C0"/>
                </a:solidFill>
              </a:rPr>
              <a:t>?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70C0"/>
                </a:solidFill>
              </a:rPr>
              <a:t>49:14—The </a:t>
            </a:r>
            <a:r>
              <a:rPr lang="en-US" sz="1800" b="1" dirty="0">
                <a:solidFill>
                  <a:srgbClr val="0070C0"/>
                </a:solidFill>
              </a:rPr>
              <a:t>LORD has forsaken me, my Lord has forgotten me</a:t>
            </a:r>
            <a:r>
              <a:rPr lang="en-US" sz="1800" b="1" dirty="0" smtClean="0">
                <a:solidFill>
                  <a:srgbClr val="0070C0"/>
                </a:solidFill>
              </a:rPr>
              <a:t>.</a:t>
            </a:r>
            <a:endParaRPr lang="en-US" sz="1800" b="1" dirty="0">
              <a:solidFill>
                <a:srgbClr val="0070C0"/>
              </a:solidFill>
            </a:endParaRPr>
          </a:p>
          <a:p>
            <a:pPr marL="1714500" lvl="3" indent="-342900" algn="l">
              <a:buFont typeface="Arial" pitchFamily="34" charset="0"/>
              <a:buChar char="•"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lvl="3" algn="l"/>
            <a:endParaRPr lang="en-US" sz="1800" b="1" dirty="0" smtClean="0">
              <a:solidFill>
                <a:srgbClr val="0070C0"/>
              </a:solidFill>
            </a:endParaRPr>
          </a:p>
          <a:p>
            <a:pPr lvl="3" algn="l"/>
            <a:r>
              <a:rPr lang="en-US" sz="4400" b="1" dirty="0" smtClean="0">
                <a:solidFill>
                  <a:srgbClr val="C00000"/>
                </a:solidFill>
              </a:rPr>
              <a:t>Contemporary world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Militant Atheism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Decline in belief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Blaming God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5446" y="4759036"/>
            <a:ext cx="14718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darrellcreswell.wordpress.com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273264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8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People felt weak &amp; defeated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1447800"/>
            <a:ext cx="6476999" cy="3048000"/>
          </a:xfrm>
        </p:spPr>
        <p:txBody>
          <a:bodyPr>
            <a:noAutofit/>
          </a:bodyPr>
          <a:lstStyle/>
          <a:p>
            <a:pPr marL="1371600" lvl="2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41:14—Fear </a:t>
            </a:r>
            <a:r>
              <a:rPr lang="en-US" sz="2800" b="1" dirty="0">
                <a:solidFill>
                  <a:srgbClr val="0070C0"/>
                </a:solidFill>
              </a:rPr>
              <a:t>not, you worm Jacob, you men of </a:t>
            </a:r>
            <a:r>
              <a:rPr lang="en-US" sz="2800" b="1" dirty="0" smtClean="0">
                <a:solidFill>
                  <a:srgbClr val="0070C0"/>
                </a:solidFill>
              </a:rPr>
              <a:t>Israel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41:17—When </a:t>
            </a:r>
            <a:r>
              <a:rPr lang="en-US" sz="2800" b="1" dirty="0">
                <a:solidFill>
                  <a:srgbClr val="0070C0"/>
                </a:solidFill>
              </a:rPr>
              <a:t>the </a:t>
            </a:r>
            <a:r>
              <a:rPr lang="en-US" sz="2800" b="1" dirty="0" smtClean="0">
                <a:solidFill>
                  <a:srgbClr val="0070C0"/>
                </a:solidFill>
              </a:rPr>
              <a:t>poor and </a:t>
            </a:r>
            <a:r>
              <a:rPr lang="en-US" sz="2800" b="1" dirty="0">
                <a:solidFill>
                  <a:srgbClr val="0070C0"/>
                </a:solidFill>
              </a:rPr>
              <a:t>needy seek water, </a:t>
            </a:r>
            <a:r>
              <a:rPr lang="en-US" sz="2800" b="1" dirty="0" smtClean="0">
                <a:solidFill>
                  <a:srgbClr val="0070C0"/>
                </a:solidFill>
              </a:rPr>
              <a:t>and </a:t>
            </a:r>
            <a:r>
              <a:rPr lang="en-US" sz="2800" b="1" dirty="0">
                <a:solidFill>
                  <a:srgbClr val="0070C0"/>
                </a:solidFill>
              </a:rPr>
              <a:t>there is none, </a:t>
            </a:r>
            <a:r>
              <a:rPr lang="en-US" sz="2800" b="1" dirty="0" smtClean="0">
                <a:solidFill>
                  <a:srgbClr val="0070C0"/>
                </a:solidFill>
              </a:rPr>
              <a:t>and </a:t>
            </a:r>
            <a:r>
              <a:rPr lang="en-US" sz="2800" b="1" dirty="0">
                <a:solidFill>
                  <a:srgbClr val="0070C0"/>
                </a:solidFill>
              </a:rPr>
              <a:t>their tongue is parched </a:t>
            </a:r>
            <a:r>
              <a:rPr lang="en-US" sz="2800" b="1" dirty="0" smtClean="0">
                <a:solidFill>
                  <a:srgbClr val="0070C0"/>
                </a:solidFill>
              </a:rPr>
              <a:t>with </a:t>
            </a:r>
            <a:r>
              <a:rPr lang="en-US" sz="2800" b="1" dirty="0">
                <a:solidFill>
                  <a:srgbClr val="0070C0"/>
                </a:solidFill>
              </a:rPr>
              <a:t>thirst, I </a:t>
            </a:r>
            <a:r>
              <a:rPr lang="en-US" sz="2800" b="1" dirty="0" smtClean="0">
                <a:solidFill>
                  <a:srgbClr val="0070C0"/>
                </a:solidFill>
              </a:rPr>
              <a:t>the LORD </a:t>
            </a:r>
            <a:r>
              <a:rPr lang="en-US" sz="2800" b="1" dirty="0">
                <a:solidFill>
                  <a:srgbClr val="0070C0"/>
                </a:solidFill>
              </a:rPr>
              <a:t>will answer </a:t>
            </a:r>
            <a:r>
              <a:rPr lang="en-US" sz="2800" b="1" dirty="0" smtClean="0">
                <a:solidFill>
                  <a:srgbClr val="0070C0"/>
                </a:solidFill>
              </a:rPr>
              <a:t>them…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1369" y="4216400"/>
            <a:ext cx="14686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www.talentedgeneration.com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3" y="1524000"/>
            <a:ext cx="2893456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4572000"/>
            <a:ext cx="876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44:22—But this is a people robbed and plundered, they are all of them trapped in holes and hidden in prisons.  They have become a prey with none to rescue, a spoil with none to say, 'Restore!’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People felt weak &amp; defeated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3469" y="1447800"/>
            <a:ext cx="6823331" cy="4648200"/>
          </a:xfrm>
        </p:spPr>
        <p:txBody>
          <a:bodyPr>
            <a:normAutofit fontScale="92500" lnSpcReduction="10000"/>
          </a:bodyPr>
          <a:lstStyle/>
          <a:p>
            <a:pPr marL="1714500" lvl="3" indent="-342900" algn="l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70C0"/>
                </a:solidFill>
              </a:rPr>
              <a:t>41:17—When </a:t>
            </a:r>
            <a:r>
              <a:rPr lang="en-US" sz="1800" b="1" dirty="0">
                <a:solidFill>
                  <a:srgbClr val="0070C0"/>
                </a:solidFill>
              </a:rPr>
              <a:t>the poor </a:t>
            </a:r>
            <a:r>
              <a:rPr lang="en-US" sz="1800" b="1" dirty="0" smtClean="0">
                <a:solidFill>
                  <a:srgbClr val="0070C0"/>
                </a:solidFill>
              </a:rPr>
              <a:t>and </a:t>
            </a:r>
            <a:r>
              <a:rPr lang="en-US" sz="1800" b="1" dirty="0">
                <a:solidFill>
                  <a:srgbClr val="0070C0"/>
                </a:solidFill>
              </a:rPr>
              <a:t>needy seek water, </a:t>
            </a:r>
            <a:r>
              <a:rPr lang="en-US" sz="1800" b="1" dirty="0" smtClean="0">
                <a:solidFill>
                  <a:srgbClr val="0070C0"/>
                </a:solidFill>
              </a:rPr>
              <a:t>and </a:t>
            </a:r>
            <a:r>
              <a:rPr lang="en-US" sz="1800" b="1" dirty="0">
                <a:solidFill>
                  <a:srgbClr val="0070C0"/>
                </a:solidFill>
              </a:rPr>
              <a:t>there is none, </a:t>
            </a:r>
            <a:r>
              <a:rPr lang="en-US" sz="1800" b="1" dirty="0" smtClean="0">
                <a:solidFill>
                  <a:srgbClr val="0070C0"/>
                </a:solidFill>
              </a:rPr>
              <a:t>and </a:t>
            </a:r>
            <a:r>
              <a:rPr lang="en-US" sz="1800" b="1" dirty="0">
                <a:solidFill>
                  <a:srgbClr val="0070C0"/>
                </a:solidFill>
              </a:rPr>
              <a:t>their tongue is parched </a:t>
            </a:r>
            <a:r>
              <a:rPr lang="en-US" sz="1800" b="1" dirty="0" smtClean="0">
                <a:solidFill>
                  <a:srgbClr val="0070C0"/>
                </a:solidFill>
              </a:rPr>
              <a:t>with </a:t>
            </a:r>
            <a:r>
              <a:rPr lang="en-US" sz="1800" b="1" dirty="0">
                <a:solidFill>
                  <a:srgbClr val="0070C0"/>
                </a:solidFill>
              </a:rPr>
              <a:t>thirst, I </a:t>
            </a:r>
            <a:r>
              <a:rPr lang="en-US" sz="1800" b="1" dirty="0" smtClean="0">
                <a:solidFill>
                  <a:srgbClr val="0070C0"/>
                </a:solidFill>
              </a:rPr>
              <a:t>the LORD </a:t>
            </a:r>
            <a:r>
              <a:rPr lang="en-US" sz="1800" b="1" dirty="0">
                <a:solidFill>
                  <a:srgbClr val="0070C0"/>
                </a:solidFill>
              </a:rPr>
              <a:t>will answer them</a:t>
            </a:r>
            <a:r>
              <a:rPr lang="en-US" sz="1800" b="1" dirty="0" smtClean="0">
                <a:solidFill>
                  <a:srgbClr val="0070C0"/>
                </a:solidFill>
              </a:rPr>
              <a:t>..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70C0"/>
                </a:solidFill>
              </a:rPr>
              <a:t>42:22—But </a:t>
            </a:r>
            <a:r>
              <a:rPr lang="en-US" sz="1800" b="1" dirty="0">
                <a:solidFill>
                  <a:srgbClr val="0070C0"/>
                </a:solidFill>
              </a:rPr>
              <a:t>this is a people robbed &amp; plundered, </a:t>
            </a:r>
            <a:r>
              <a:rPr lang="en-US" sz="1800" b="1" dirty="0" smtClean="0">
                <a:solidFill>
                  <a:srgbClr val="0070C0"/>
                </a:solidFill>
              </a:rPr>
              <a:t>they are </a:t>
            </a:r>
            <a:r>
              <a:rPr lang="en-US" sz="1800" b="1" dirty="0">
                <a:solidFill>
                  <a:srgbClr val="0070C0"/>
                </a:solidFill>
              </a:rPr>
              <a:t>all of them trapped in holes &amp; hidden in prisons.  They have </a:t>
            </a:r>
            <a:r>
              <a:rPr lang="en-US" sz="1800" b="1" dirty="0" smtClean="0">
                <a:solidFill>
                  <a:srgbClr val="0070C0"/>
                </a:solidFill>
              </a:rPr>
              <a:t>become a prey with </a:t>
            </a:r>
            <a:r>
              <a:rPr lang="en-US" sz="1800" b="1" dirty="0">
                <a:solidFill>
                  <a:srgbClr val="0070C0"/>
                </a:solidFill>
              </a:rPr>
              <a:t>none to rescue, a spoil </a:t>
            </a:r>
            <a:r>
              <a:rPr lang="en-US" sz="1800" b="1" dirty="0" smtClean="0">
                <a:solidFill>
                  <a:srgbClr val="0070C0"/>
                </a:solidFill>
              </a:rPr>
              <a:t>with </a:t>
            </a:r>
            <a:r>
              <a:rPr lang="en-US" sz="1800" b="1" dirty="0">
                <a:solidFill>
                  <a:srgbClr val="0070C0"/>
                </a:solidFill>
              </a:rPr>
              <a:t>none to say, 'Restore</a:t>
            </a:r>
            <a:r>
              <a:rPr lang="en-US" sz="1800" b="1" dirty="0" smtClean="0">
                <a:solidFill>
                  <a:srgbClr val="0070C0"/>
                </a:solidFill>
              </a:rPr>
              <a:t>!’</a:t>
            </a:r>
            <a:r>
              <a:rPr lang="en-US" sz="1800" b="1" dirty="0">
                <a:solidFill>
                  <a:schemeClr val="tx1"/>
                </a:solidFill>
              </a:rPr>
              <a:t> 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lvl="3" algn="l"/>
            <a:r>
              <a:rPr lang="en-US" sz="4000" b="1" dirty="0">
                <a:solidFill>
                  <a:srgbClr val="C00000"/>
                </a:solidFill>
              </a:rPr>
              <a:t>Contemporary world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Christian bashing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Decline in membership</a:t>
            </a:r>
          </a:p>
          <a:p>
            <a:pPr marL="1657350" lvl="3" indent="-285750" algn="l">
              <a:buFont typeface="Arial" pitchFamily="34" charset="0"/>
              <a:buChar char="•"/>
            </a:pPr>
            <a:r>
              <a:rPr lang="en-US" sz="4000" b="1" dirty="0" smtClean="0">
                <a:solidFill>
                  <a:srgbClr val="C00000"/>
                </a:solidFill>
              </a:rPr>
              <a:t>Youth exodus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" y="4800600"/>
            <a:ext cx="14686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www.talentedgeneration.com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59" y="1955800"/>
            <a:ext cx="2893456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5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Attraction to new culture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7391400" cy="5257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46:5 To </a:t>
            </a:r>
            <a:r>
              <a:rPr lang="en-US" b="1" dirty="0">
                <a:solidFill>
                  <a:srgbClr val="0070C0"/>
                </a:solidFill>
              </a:rPr>
              <a:t>whom will you liken me and make me equal, and compare me, that we may be alike?  6 Those who lavish gold from the purse, and weigh out silver in the scales, hire a goldsmith, and he makes it into a god; then they fall down and worship!  7 They lift it upon their shoulders, they carry it, they set it in its place, and it stands there; it cannot move from its place. If one cries to it, it does not answer or save him from his trouble.  8 </a:t>
            </a:r>
            <a:r>
              <a:rPr lang="en-US" b="1" dirty="0" smtClean="0">
                <a:solidFill>
                  <a:srgbClr val="0070C0"/>
                </a:solidFill>
              </a:rPr>
              <a:t>Remember </a:t>
            </a:r>
            <a:r>
              <a:rPr lang="en-US" b="1" dirty="0">
                <a:solidFill>
                  <a:srgbClr val="0070C0"/>
                </a:solidFill>
              </a:rPr>
              <a:t>this and consider, recall it to mind, you transgressors,  9 remember the former things of old; for I am God, and there is no other; I am God, and there is none like </a:t>
            </a:r>
            <a:r>
              <a:rPr lang="en-US" b="1" dirty="0" smtClean="0">
                <a:solidFill>
                  <a:srgbClr val="0070C0"/>
                </a:solidFill>
              </a:rPr>
              <a:t>me…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03537" y="4501781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omtimes.com</a:t>
            </a:r>
            <a:r>
              <a:rPr lang="en-US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795" y="1219200"/>
            <a:ext cx="1509323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Attraction to new culture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433" y="1524000"/>
            <a:ext cx="65532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0070C0"/>
                </a:solidFill>
              </a:rPr>
              <a:t>46:6 </a:t>
            </a:r>
            <a:r>
              <a:rPr lang="en-US" sz="1600" b="1" dirty="0">
                <a:solidFill>
                  <a:srgbClr val="0070C0"/>
                </a:solidFill>
              </a:rPr>
              <a:t>Those who lavish gold from the purse, and weigh out silver in the scales, hire a goldsmith, and he makes it into a god; then they fall down and worship! </a:t>
            </a:r>
            <a:r>
              <a:rPr lang="en-US" sz="1600" b="1" dirty="0" smtClean="0">
                <a:solidFill>
                  <a:srgbClr val="0070C0"/>
                </a:solidFill>
              </a:rPr>
              <a:t>9 </a:t>
            </a:r>
            <a:r>
              <a:rPr lang="en-US" sz="1600" b="1" dirty="0">
                <a:solidFill>
                  <a:srgbClr val="0070C0"/>
                </a:solidFill>
              </a:rPr>
              <a:t>remember the former things of old; for I am God, and there is no other; I am God, and there is none like </a:t>
            </a:r>
            <a:r>
              <a:rPr lang="en-US" sz="1600" b="1" dirty="0" smtClean="0">
                <a:solidFill>
                  <a:srgbClr val="0070C0"/>
                </a:solidFill>
              </a:rPr>
              <a:t>me… </a:t>
            </a:r>
          </a:p>
          <a:p>
            <a:pPr marL="0" indent="0">
              <a:buNone/>
            </a:pPr>
            <a:r>
              <a:rPr lang="en-US" sz="4400" b="1" dirty="0" smtClean="0">
                <a:solidFill>
                  <a:srgbClr val="C00000"/>
                </a:solidFill>
              </a:rPr>
              <a:t>Contemporary World</a:t>
            </a:r>
          </a:p>
          <a:p>
            <a:r>
              <a:rPr lang="en-US" sz="4400" b="1" dirty="0" smtClean="0">
                <a:solidFill>
                  <a:srgbClr val="C00000"/>
                </a:solidFill>
              </a:rPr>
              <a:t>Christians increasingly blend with contemporary culture</a:t>
            </a:r>
          </a:p>
          <a:p>
            <a:r>
              <a:rPr lang="en-US" sz="4400" b="1" dirty="0" smtClean="0">
                <a:solidFill>
                  <a:srgbClr val="C00000"/>
                </a:solidFill>
              </a:rPr>
              <a:t>Movies, dress, habits</a:t>
            </a:r>
          </a:p>
          <a:p>
            <a:pPr marL="0" indent="0">
              <a:buNone/>
            </a:pP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58073" y="4387334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omtimes.com</a:t>
            </a:r>
            <a:r>
              <a:rPr lang="en-US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33" y="1295400"/>
            <a:ext cx="138627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153400" cy="121919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Two Fundamental Questions of people addressed to God in Isa 40-55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019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581400" y="1600200"/>
            <a:ext cx="5029200" cy="4648200"/>
          </a:xfrm>
        </p:spPr>
        <p:txBody>
          <a:bodyPr>
            <a:normAutofit fontScale="92500"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Power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God lost the last war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Babylonians rule world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Temple gone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State, king, culture—all gone</a:t>
            </a:r>
          </a:p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Interest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God lost interest in his people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If God can help, he doesn’t want to</a:t>
            </a:r>
          </a:p>
          <a:p>
            <a:pPr algn="l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2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1"/>
            <a:ext cx="2590800" cy="9144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Fundamental Questions of people in Isa 40-55</a:t>
            </a:r>
            <a:endParaRPr lang="en-US" sz="18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561" y="5638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352800" y="381000"/>
            <a:ext cx="5257800" cy="5943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>
                <a:solidFill>
                  <a:srgbClr val="0070C0"/>
                </a:solidFill>
              </a:rPr>
              <a:t>Exiles’ Questions about God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Power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chemeClr val="accent1">
                    <a:lumMod val="75000"/>
                  </a:schemeClr>
                </a:solidFill>
              </a:rPr>
              <a:t>Interest</a:t>
            </a:r>
          </a:p>
          <a:p>
            <a:pPr algn="l"/>
            <a:r>
              <a:rPr lang="en-US" b="1" dirty="0" smtClean="0">
                <a:solidFill>
                  <a:srgbClr val="0070C0"/>
                </a:solidFill>
              </a:rPr>
              <a:t>Isaiah Gives Two Responses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40:10-11   Behold, the Lord GOD comes with </a:t>
            </a:r>
            <a:r>
              <a:rPr lang="en-US" b="1" u="sng" dirty="0" smtClean="0">
                <a:solidFill>
                  <a:srgbClr val="0070C0"/>
                </a:solidFill>
              </a:rPr>
              <a:t>might</a:t>
            </a:r>
            <a:r>
              <a:rPr lang="en-US" b="1" dirty="0" smtClean="0">
                <a:solidFill>
                  <a:srgbClr val="0070C0"/>
                </a:solidFill>
              </a:rPr>
              <a:t>, and his arm rules for him; behold, his reward is with him, and his recompense before him.  11 He will feed his flock like a shepherd, he will gather the lambs in his arms, he will carry them in his bosom, and </a:t>
            </a:r>
            <a:r>
              <a:rPr lang="en-US" b="1" u="sng" dirty="0" smtClean="0">
                <a:solidFill>
                  <a:srgbClr val="0070C0"/>
                </a:solidFill>
              </a:rPr>
              <a:t>gently</a:t>
            </a:r>
            <a:r>
              <a:rPr lang="en-US" b="1" dirty="0" smtClean="0">
                <a:solidFill>
                  <a:srgbClr val="0070C0"/>
                </a:solidFill>
              </a:rPr>
              <a:t> lead those that are with young. </a:t>
            </a:r>
          </a:p>
          <a:p>
            <a:pPr algn="l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rgbClr val="0070C0"/>
                </a:solidFill>
              </a:rPr>
              <a:t>3 Exile </a:t>
            </a:r>
            <a:r>
              <a:rPr lang="en-US" sz="7200" b="1" dirty="0" smtClean="0">
                <a:solidFill>
                  <a:srgbClr val="0070C0"/>
                </a:solidFill>
              </a:rPr>
              <a:t>Experiences</a:t>
            </a:r>
            <a:endParaRPr lang="en-US" sz="72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1207" y="5638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57600" y="1676400"/>
            <a:ext cx="5029200" cy="46482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i="1" u="sng" dirty="0">
                <a:solidFill>
                  <a:srgbClr val="0070C0"/>
                </a:solidFill>
              </a:rPr>
              <a:t>Assimilation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Become part of culture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Become Babylonians</a:t>
            </a:r>
          </a:p>
          <a:p>
            <a:pPr algn="l">
              <a:buFont typeface="Arial" pitchFamily="34" charset="0"/>
              <a:buChar char="•"/>
            </a:pPr>
            <a:r>
              <a:rPr lang="en-US" b="1" i="1" u="sng" dirty="0">
                <a:solidFill>
                  <a:srgbClr val="0070C0"/>
                </a:solidFill>
              </a:rPr>
              <a:t>Exhaustion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Give up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Live in past hope</a:t>
            </a:r>
          </a:p>
          <a:p>
            <a:pPr algn="l">
              <a:buFont typeface="Arial" pitchFamily="34" charset="0"/>
              <a:buChar char="•"/>
            </a:pPr>
            <a:r>
              <a:rPr lang="en-US" b="1" i="1" u="sng" dirty="0">
                <a:solidFill>
                  <a:srgbClr val="0070C0"/>
                </a:solidFill>
              </a:rPr>
              <a:t>Recast</a:t>
            </a:r>
            <a:r>
              <a:rPr lang="en-US" b="1" i="1" u="sng" dirty="0" smtClean="0">
                <a:solidFill>
                  <a:srgbClr val="0070C0"/>
                </a:solidFill>
              </a:rPr>
              <a:t> faith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Zion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9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3 </a:t>
            </a:r>
            <a:r>
              <a:rPr lang="en-US" sz="4800" b="1" dirty="0" smtClean="0">
                <a:solidFill>
                  <a:srgbClr val="C00000"/>
                </a:solidFill>
              </a:rPr>
              <a:t>Contemporary Experiences</a:t>
            </a: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3933" y="5651938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57600" y="1676400"/>
            <a:ext cx="5029200" cy="46482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i="1" u="sng" dirty="0" smtClean="0">
                <a:solidFill>
                  <a:srgbClr val="C00000"/>
                </a:solidFill>
              </a:rPr>
              <a:t>Assimilation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Become part of culture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Culture over Scripture</a:t>
            </a:r>
          </a:p>
          <a:p>
            <a:pPr algn="l">
              <a:buFont typeface="Arial" pitchFamily="34" charset="0"/>
              <a:buChar char="•"/>
            </a:pPr>
            <a:r>
              <a:rPr lang="en-US" b="1" i="1" u="sng" dirty="0">
                <a:solidFill>
                  <a:srgbClr val="C00000"/>
                </a:solidFill>
              </a:rPr>
              <a:t>Exhaustion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Give up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Live in past hope</a:t>
            </a:r>
          </a:p>
          <a:p>
            <a:pPr algn="l">
              <a:buFont typeface="Arial" pitchFamily="34" charset="0"/>
              <a:buChar char="•"/>
            </a:pPr>
            <a:r>
              <a:rPr lang="en-US" b="1" i="1" u="sng" dirty="0">
                <a:solidFill>
                  <a:srgbClr val="C00000"/>
                </a:solidFill>
              </a:rPr>
              <a:t>Recast faith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5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Isaiah’s two fold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focus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561" y="5638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276600" y="1676400"/>
            <a:ext cx="5486400" cy="4648200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Exiles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40-46—Idols out of exiles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47-55—exiles out of Babylon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Servant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42-53—all Israel as servant to servants in Israel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49-55—servant leader in Israel leads resistant Zion home</a:t>
            </a:r>
          </a:p>
          <a:p>
            <a:pPr algn="l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57201"/>
            <a:ext cx="83820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Parallels between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Isaiah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&amp; our world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2706461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6388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57600" y="1676400"/>
            <a:ext cx="5029200" cy="464820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Being faithful in a changing world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Reasons to believe in God in a world that challenges that belief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Dependability of Word of God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Power of God v the power of the state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Core </a:t>
            </a:r>
            <a:r>
              <a:rPr lang="en-US" b="1" dirty="0" smtClean="0">
                <a:solidFill>
                  <a:srgbClr val="0070C0"/>
                </a:solidFill>
              </a:rPr>
              <a:t>Problem in Isa 40-55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1" y="1676400"/>
            <a:ext cx="1553709" cy="2362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222" y="4051738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209800" y="1295400"/>
            <a:ext cx="6674985" cy="5257800"/>
          </a:xfrm>
        </p:spPr>
        <p:txBody>
          <a:bodyPr>
            <a:normAutofit lnSpcReduction="10000"/>
          </a:bodyPr>
          <a:lstStyle/>
          <a:p>
            <a:pPr marL="857250" indent="-857250" algn="l">
              <a:buFont typeface="Arial" pitchFamily="34" charset="0"/>
              <a:buChar char="•"/>
            </a:pPr>
            <a:r>
              <a:rPr lang="en-US" sz="6000" b="1" dirty="0" smtClean="0">
                <a:solidFill>
                  <a:srgbClr val="0070C0"/>
                </a:solidFill>
              </a:rPr>
              <a:t>Babylon’s culture &amp; might</a:t>
            </a:r>
          </a:p>
          <a:p>
            <a:pPr marL="1314450" lvl="1" indent="-857250" algn="l">
              <a:buFont typeface="Arial" pitchFamily="34" charset="0"/>
              <a:buChar char="•"/>
            </a:pPr>
            <a:r>
              <a:rPr lang="en-US" sz="3900" b="1" dirty="0" smtClean="0">
                <a:solidFill>
                  <a:srgbClr val="0070C0"/>
                </a:solidFill>
              </a:rPr>
              <a:t>Exile perspective</a:t>
            </a:r>
          </a:p>
          <a:p>
            <a:pPr marL="857250" indent="-857250" algn="l">
              <a:buFont typeface="Arial" pitchFamily="34" charset="0"/>
              <a:buChar char="•"/>
            </a:pPr>
            <a:r>
              <a:rPr lang="en-US" sz="6000" b="1" dirty="0" smtClean="0">
                <a:solidFill>
                  <a:srgbClr val="0070C0"/>
                </a:solidFill>
              </a:rPr>
              <a:t>Israel’s spiritual condition</a:t>
            </a:r>
          </a:p>
          <a:p>
            <a:pPr marL="1314450" lvl="1" indent="-857250" algn="l">
              <a:buFont typeface="Arial" pitchFamily="34" charset="0"/>
              <a:buChar char="•"/>
            </a:pPr>
            <a:r>
              <a:rPr lang="en-US" sz="3900" b="1" dirty="0" smtClean="0">
                <a:solidFill>
                  <a:srgbClr val="0070C0"/>
                </a:solidFill>
              </a:rPr>
              <a:t>God’s perspective</a:t>
            </a:r>
          </a:p>
          <a:p>
            <a:pPr algn="l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2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20fall20and20captivity20of20israel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762000"/>
            <a:ext cx="2355623" cy="358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673" y="4343400"/>
            <a:ext cx="1253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oneyearbibleimages.com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660423" y="609600"/>
            <a:ext cx="6483577" cy="62484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Core Problem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Babylon’s culture &amp; might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Israel’s spiritual condition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Core Solution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40:8  The grass withers, the flower fades; but the </a:t>
            </a:r>
            <a:r>
              <a:rPr lang="en-US" b="1" u="sng" dirty="0" smtClean="0">
                <a:solidFill>
                  <a:srgbClr val="0070C0"/>
                </a:solidFill>
              </a:rPr>
              <a:t>word of our God </a:t>
            </a:r>
            <a:r>
              <a:rPr lang="en-US" b="1" dirty="0" smtClean="0">
                <a:solidFill>
                  <a:srgbClr val="0070C0"/>
                </a:solidFill>
              </a:rPr>
              <a:t>will stand for ever.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55:11  so shall </a:t>
            </a:r>
            <a:r>
              <a:rPr lang="en-US" b="1" u="sng" dirty="0" smtClean="0">
                <a:solidFill>
                  <a:srgbClr val="0070C0"/>
                </a:solidFill>
              </a:rPr>
              <a:t>my word </a:t>
            </a:r>
            <a:r>
              <a:rPr lang="en-US" b="1" dirty="0" smtClean="0">
                <a:solidFill>
                  <a:srgbClr val="0070C0"/>
                </a:solidFill>
              </a:rPr>
              <a:t>be that goes forth from my mouth; it shall not return to me empty, but it shall accomplish that which I purpose, and prosper in the thing for which I sent it. </a:t>
            </a:r>
          </a:p>
          <a:p>
            <a:pPr algn="l">
              <a:buFont typeface="Arial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64065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1" y="16764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Isaiah as a whole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World of Isa 40-55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4000" b="1" dirty="0" smtClean="0"/>
              <a:t>Analysis of 51 sermons in the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Points from Isaiah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090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685800"/>
            <a:ext cx="2743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400" b="1" dirty="0" smtClean="0"/>
              <a:t>Text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b="1" dirty="0"/>
              <a:t>T</a:t>
            </a:r>
            <a:r>
              <a:rPr lang="en-US" sz="4400" b="1" dirty="0" smtClean="0"/>
              <a:t>itles </a:t>
            </a:r>
            <a:r>
              <a:rPr lang="en-US" sz="4400" b="1" dirty="0"/>
              <a:t>of Isaiah's </a:t>
            </a:r>
            <a:r>
              <a:rPr lang="en-US" sz="4400" b="1" dirty="0" smtClean="0"/>
              <a:t>Sermons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b="1" dirty="0" smtClean="0"/>
              <a:t>Themes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1">
                    <a:lumMod val="75000"/>
                  </a:schemeClr>
                </a:solidFill>
              </a:rPr>
              <a:t>Genre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1">
                    <a:lumMod val="75000"/>
                  </a:schemeClr>
                </a:solidFill>
              </a:rPr>
              <a:t>Marks </a:t>
            </a:r>
          </a:p>
          <a:p>
            <a:r>
              <a:rPr lang="en-US" sz="4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bg1">
                    <a:lumMod val="75000"/>
                  </a:schemeClr>
                </a:solidFill>
              </a:rPr>
              <a:t>    of text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4541"/>
            <a:ext cx="5310590" cy="6349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91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5727"/>
            <a:ext cx="3490912" cy="651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421" y="180682"/>
            <a:ext cx="3352800" cy="6383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7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0604"/>
            <a:ext cx="4572000" cy="632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833156"/>
              </p:ext>
            </p:extLst>
          </p:nvPr>
        </p:nvGraphicFramePr>
        <p:xfrm>
          <a:off x="5029200" y="428297"/>
          <a:ext cx="3144321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15521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Theme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Sermons</a:t>
                      </a:r>
                      <a:endParaRPr 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Deliverance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No fear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Idols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Sin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05400" y="2819400"/>
            <a:ext cx="37787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Prophet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b="1" dirty="0" smtClean="0"/>
              <a:t>Addresses issues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b="1" dirty="0" smtClean="0"/>
              <a:t>Offers hope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b="1" dirty="0" smtClean="0"/>
              <a:t>Challenges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3200" b="1" dirty="0" smtClean="0"/>
              <a:t>Repeats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8271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80682"/>
            <a:ext cx="4495799" cy="6383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085324"/>
              </p:ext>
            </p:extLst>
          </p:nvPr>
        </p:nvGraphicFramePr>
        <p:xfrm>
          <a:off x="304800" y="196448"/>
          <a:ext cx="3124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Sermons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Appeal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Servant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Zion go home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E26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E26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i="0" baseline="0" dirty="0" smtClean="0">
                          <a:solidFill>
                            <a:schemeClr val="tx1"/>
                          </a:solidFill>
                        </a:rPr>
                        <a:t>Taunt</a:t>
                      </a:r>
                      <a:endParaRPr lang="en-US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New covenant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5C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5C3F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6782" y="2895600"/>
            <a:ext cx="399801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Prophet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Adjusts series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Taunts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Calls for verdict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Motivates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b="1" dirty="0" smtClean="0"/>
              <a:t>Other Observations?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78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64065"/>
            <a:ext cx="4267200" cy="761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9091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prophet Isaiah by Raphael </a:t>
            </a:r>
          </a:p>
          <a:p>
            <a:endParaRPr lang="en-US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9" name="Picture 8" descr="Raphaels_Prophet_Isaiah_350wide  www.finearttouch.com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6182"/>
            <a:ext cx="3276600" cy="545787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4800" y="6324600"/>
            <a:ext cx="12731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smtClean="0"/>
              <a:t>www.finearttouch.com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4114801" y="16764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Isaiah as a whole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World of Isa 40-55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Analysis of 51 </a:t>
            </a:r>
            <a:r>
              <a:rPr lang="en-US" sz="2400" b="1" dirty="0" smtClean="0"/>
              <a:t>sermons in the series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Points from Isaiah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5344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381000"/>
            <a:ext cx="4947152" cy="43434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Preaching—What to Preach?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Sunday Comes Every Seven Days</a:t>
            </a:r>
            <a:br>
              <a:rPr lang="en-US" sz="4800" b="1" dirty="0" smtClean="0"/>
            </a:br>
            <a:r>
              <a:rPr lang="en-US" sz="2000" b="1" dirty="0" smtClean="0"/>
              <a:t>Inman 1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F0494-CA1F-4261-8C11-8EF754FDFEBA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5505935"/>
            <a:ext cx="13356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www.learnhebrewpod.com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1"/>
            <a:ext cx="4407904" cy="47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4169</Words>
  <Application>Microsoft Office PowerPoint</Application>
  <PresentationFormat>On-screen Show (4:3)</PresentationFormat>
  <Paragraphs>628</Paragraphs>
  <Slides>49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Preaching—What to Preach? Sunday Comes Every Seven Days  Inman 1—May 13, 2013</vt:lpstr>
      <vt:lpstr>PowerPoint Presentation</vt:lpstr>
      <vt:lpstr>PowerPoint Presentation</vt:lpstr>
      <vt:lpstr>Past ways of doing a series</vt:lpstr>
      <vt:lpstr>PowerPoint Presentation</vt:lpstr>
      <vt:lpstr>PowerPoint Presentation</vt:lpstr>
      <vt:lpstr>First Glance</vt:lpstr>
      <vt:lpstr>Outline</vt:lpstr>
      <vt:lpstr>Limits</vt:lpstr>
      <vt:lpstr>Outline</vt:lpstr>
      <vt:lpstr>Outline of all Isaiah</vt:lpstr>
      <vt:lpstr>PowerPoint Presentation</vt:lpstr>
      <vt:lpstr>Foundational Teachings in Isaiah</vt:lpstr>
      <vt:lpstr>Familiar Texts in Isa 40-55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Similarities between Isaiah’s times and our world</vt:lpstr>
      <vt:lpstr>People in exile</vt:lpstr>
      <vt:lpstr>PowerPoint Presentation</vt:lpstr>
      <vt:lpstr>PowerPoint Presentation</vt:lpstr>
      <vt:lpstr>People Afraid</vt:lpstr>
      <vt:lpstr>PowerPoint Presentation</vt:lpstr>
      <vt:lpstr>People Questioned God</vt:lpstr>
      <vt:lpstr>People Questioned God</vt:lpstr>
      <vt:lpstr>People Questioned God</vt:lpstr>
      <vt:lpstr>People felt weak &amp; defeated</vt:lpstr>
      <vt:lpstr>People felt weak &amp; defeated</vt:lpstr>
      <vt:lpstr>Attraction to new culture</vt:lpstr>
      <vt:lpstr>Attraction to new culture</vt:lpstr>
      <vt:lpstr>Two Fundamental Questions of people addressed to God in Isa 40-55</vt:lpstr>
      <vt:lpstr>Fundamental Questions of people in Isa 40-55</vt:lpstr>
      <vt:lpstr>3 Exile Experiences</vt:lpstr>
      <vt:lpstr>3 Contemporary Experiences</vt:lpstr>
      <vt:lpstr>Isaiah’s two fold focus</vt:lpstr>
      <vt:lpstr>Parallels between Isaiah &amp; our world</vt:lpstr>
      <vt:lpstr>Core Problem in Isa 40-55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Preaching—What to Preach? Sunday Comes Every Seven Days Inman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Isa 40-55</dc:title>
  <dc:creator>harold.shank</dc:creator>
  <cp:lastModifiedBy>Harold Shank</cp:lastModifiedBy>
  <cp:revision>57</cp:revision>
  <dcterms:created xsi:type="dcterms:W3CDTF">2009-12-31T20:28:27Z</dcterms:created>
  <dcterms:modified xsi:type="dcterms:W3CDTF">2013-05-12T19:34:21Z</dcterms:modified>
</cp:coreProperties>
</file>